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1" r:id="rId3"/>
    <p:sldId id="285" r:id="rId4"/>
    <p:sldId id="296" r:id="rId5"/>
    <p:sldId id="289" r:id="rId6"/>
    <p:sldId id="305" r:id="rId7"/>
    <p:sldId id="306" r:id="rId8"/>
    <p:sldId id="297" r:id="rId9"/>
    <p:sldId id="258" r:id="rId10"/>
    <p:sldId id="302" r:id="rId11"/>
    <p:sldId id="304" r:id="rId12"/>
    <p:sldId id="293" r:id="rId13"/>
    <p:sldId id="290" r:id="rId14"/>
    <p:sldId id="260" r:id="rId15"/>
    <p:sldId id="301" r:id="rId16"/>
    <p:sldId id="274" r:id="rId17"/>
    <p:sldId id="294" r:id="rId18"/>
    <p:sldId id="279" r:id="rId19"/>
    <p:sldId id="30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9" autoAdjust="0"/>
    <p:restoredTop sz="86323" autoAdjust="0"/>
  </p:normalViewPr>
  <p:slideViewPr>
    <p:cSldViewPr>
      <p:cViewPr varScale="1">
        <p:scale>
          <a:sx n="74" d="100"/>
          <a:sy n="74" d="100"/>
        </p:scale>
        <p:origin x="-19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476222-1C14-4D17-A577-E46558E82DA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A1ACEF-E59B-4EA2-B4E2-098DAE5E65C1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ИНТЕРНЕТ-МОШЕН-НИЧЕСТВО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4BAC10-7E48-476E-BD4B-AEA6CFE5885A}" type="parTrans" cxnId="{8DE33079-6011-40CF-8437-52701043FB92}">
      <dgm:prSet/>
      <dgm:spPr/>
      <dgm:t>
        <a:bodyPr/>
        <a:lstStyle/>
        <a:p>
          <a:endParaRPr lang="ru-RU"/>
        </a:p>
      </dgm:t>
    </dgm:pt>
    <dgm:pt modelId="{EB199833-70C3-4426-8259-0E7DCB157D0A}" type="sibTrans" cxnId="{8DE33079-6011-40CF-8437-52701043FB92}">
      <dgm:prSet/>
      <dgm:spPr/>
      <dgm:t>
        <a:bodyPr/>
        <a:lstStyle/>
        <a:p>
          <a:endParaRPr lang="ru-RU"/>
        </a:p>
      </dgm:t>
    </dgm:pt>
    <dgm:pt modelId="{59400588-38E5-4A84-B663-3073582ABAE9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КИБЕР-БУЛЛИНГ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CCD221-2627-4C6F-BEDE-797853A19671}" type="parTrans" cxnId="{DAE41F04-5D79-405D-96B7-634D539491C0}">
      <dgm:prSet/>
      <dgm:spPr/>
      <dgm:t>
        <a:bodyPr/>
        <a:lstStyle/>
        <a:p>
          <a:endParaRPr lang="ru-RU"/>
        </a:p>
      </dgm:t>
    </dgm:pt>
    <dgm:pt modelId="{EB19E15C-7534-480D-9036-05D68A2AB75E}" type="sibTrans" cxnId="{DAE41F04-5D79-405D-96B7-634D539491C0}">
      <dgm:prSet/>
      <dgm:spPr/>
      <dgm:t>
        <a:bodyPr/>
        <a:lstStyle/>
        <a:p>
          <a:endParaRPr lang="ru-RU"/>
        </a:p>
      </dgm:t>
    </dgm:pt>
    <dgm:pt modelId="{40BE9308-16FD-4331-ABA6-D2CCD371E0D9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ВСТРЕЧИ С ОНЛАЙН-НЕЗНАКОМЦАМИ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037427-B752-4523-9367-6219142D4D12}" type="sibTrans" cxnId="{A516CEBF-0CBD-43DB-85B6-B6FB1A702518}">
      <dgm:prSet/>
      <dgm:spPr/>
      <dgm:t>
        <a:bodyPr/>
        <a:lstStyle/>
        <a:p>
          <a:endParaRPr lang="ru-RU"/>
        </a:p>
      </dgm:t>
    </dgm:pt>
    <dgm:pt modelId="{A28F16FB-8E27-4826-90A6-F7FF58235A1E}" type="parTrans" cxnId="{A516CEBF-0CBD-43DB-85B6-B6FB1A702518}">
      <dgm:prSet/>
      <dgm:spPr/>
      <dgm:t>
        <a:bodyPr/>
        <a:lstStyle/>
        <a:p>
          <a:endParaRPr lang="ru-RU"/>
        </a:p>
      </dgm:t>
    </dgm:pt>
    <dgm:pt modelId="{551E9A96-296E-4694-B827-2A4958C5184D}">
      <dgm:prSet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ВИРУСЫ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53608B-5BCD-4DFC-B5FD-F60659045332}" type="parTrans" cxnId="{B9A43C99-715C-4458-BD1D-445108136437}">
      <dgm:prSet/>
      <dgm:spPr/>
      <dgm:t>
        <a:bodyPr/>
        <a:lstStyle/>
        <a:p>
          <a:endParaRPr lang="ru-RU"/>
        </a:p>
      </dgm:t>
    </dgm:pt>
    <dgm:pt modelId="{39C76036-0173-4666-A180-312A3C769AD9}" type="sibTrans" cxnId="{B9A43C99-715C-4458-BD1D-445108136437}">
      <dgm:prSet/>
      <dgm:spPr/>
      <dgm:t>
        <a:bodyPr/>
        <a:lstStyle/>
        <a:p>
          <a:endParaRPr lang="ru-RU"/>
        </a:p>
      </dgm:t>
    </dgm:pt>
    <dgm:pt modelId="{34AD0F44-FB8B-4D78-952C-7DDF2BAFC04E}" type="pres">
      <dgm:prSet presAssocID="{06476222-1C14-4D17-A577-E46558E82DA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86047C-8F89-4F25-9408-A4987149980C}" type="pres">
      <dgm:prSet presAssocID="{06476222-1C14-4D17-A577-E46558E82DAC}" presName="diamond" presStyleLbl="bgShp" presStyleIdx="0" presStyleCnt="1"/>
      <dgm:spPr/>
    </dgm:pt>
    <dgm:pt modelId="{BAE50DC0-904B-41A2-8CB1-6259D237FA32}" type="pres">
      <dgm:prSet presAssocID="{06476222-1C14-4D17-A577-E46558E82DAC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D06AD-CEDE-4269-9BC9-E698CE1FD6B2}" type="pres">
      <dgm:prSet presAssocID="{06476222-1C14-4D17-A577-E46558E82DA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BB4A28-EEF2-4346-8161-A423310682DC}" type="pres">
      <dgm:prSet presAssocID="{06476222-1C14-4D17-A577-E46558E82DA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558C7-EF7A-4750-833F-30A8FC6C4881}" type="pres">
      <dgm:prSet presAssocID="{06476222-1C14-4D17-A577-E46558E82DAC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16CEBF-0CBD-43DB-85B6-B6FB1A702518}" srcId="{06476222-1C14-4D17-A577-E46558E82DAC}" destId="{40BE9308-16FD-4331-ABA6-D2CCD371E0D9}" srcOrd="2" destOrd="0" parTransId="{A28F16FB-8E27-4826-90A6-F7FF58235A1E}" sibTransId="{62037427-B752-4523-9367-6219142D4D12}"/>
    <dgm:cxn modelId="{DAE41F04-5D79-405D-96B7-634D539491C0}" srcId="{06476222-1C14-4D17-A577-E46558E82DAC}" destId="{59400588-38E5-4A84-B663-3073582ABAE9}" srcOrd="1" destOrd="0" parTransId="{4FCCD221-2627-4C6F-BEDE-797853A19671}" sibTransId="{EB19E15C-7534-480D-9036-05D68A2AB75E}"/>
    <dgm:cxn modelId="{4FFAF9EA-0BC1-458C-B835-9F0B76AD9F01}" type="presOf" srcId="{FBA1ACEF-E59B-4EA2-B4E2-098DAE5E65C1}" destId="{BAE50DC0-904B-41A2-8CB1-6259D237FA32}" srcOrd="0" destOrd="0" presId="urn:microsoft.com/office/officeart/2005/8/layout/matrix3"/>
    <dgm:cxn modelId="{8DE33079-6011-40CF-8437-52701043FB92}" srcId="{06476222-1C14-4D17-A577-E46558E82DAC}" destId="{FBA1ACEF-E59B-4EA2-B4E2-098DAE5E65C1}" srcOrd="0" destOrd="0" parTransId="{6D4BAC10-7E48-476E-BD4B-AEA6CFE5885A}" sibTransId="{EB199833-70C3-4426-8259-0E7DCB157D0A}"/>
    <dgm:cxn modelId="{B9A43C99-715C-4458-BD1D-445108136437}" srcId="{06476222-1C14-4D17-A577-E46558E82DAC}" destId="{551E9A96-296E-4694-B827-2A4958C5184D}" srcOrd="3" destOrd="0" parTransId="{7153608B-5BCD-4DFC-B5FD-F60659045332}" sibTransId="{39C76036-0173-4666-A180-312A3C769AD9}"/>
    <dgm:cxn modelId="{B59B4B13-344A-46A0-B05B-34461A7123AE}" type="presOf" srcId="{59400588-38E5-4A84-B663-3073582ABAE9}" destId="{F1CD06AD-CEDE-4269-9BC9-E698CE1FD6B2}" srcOrd="0" destOrd="0" presId="urn:microsoft.com/office/officeart/2005/8/layout/matrix3"/>
    <dgm:cxn modelId="{3932F0D2-A5A5-439A-8FC5-7911283074DA}" type="presOf" srcId="{06476222-1C14-4D17-A577-E46558E82DAC}" destId="{34AD0F44-FB8B-4D78-952C-7DDF2BAFC04E}" srcOrd="0" destOrd="0" presId="urn:microsoft.com/office/officeart/2005/8/layout/matrix3"/>
    <dgm:cxn modelId="{EC560D0D-665C-4DDA-BFD6-1DC8A3BF42FE}" type="presOf" srcId="{40BE9308-16FD-4331-ABA6-D2CCD371E0D9}" destId="{46BB4A28-EEF2-4346-8161-A423310682DC}" srcOrd="0" destOrd="0" presId="urn:microsoft.com/office/officeart/2005/8/layout/matrix3"/>
    <dgm:cxn modelId="{C597591F-0273-435E-9D73-3773C9C93CF3}" type="presOf" srcId="{551E9A96-296E-4694-B827-2A4958C5184D}" destId="{3D8558C7-EF7A-4750-833F-30A8FC6C4881}" srcOrd="0" destOrd="0" presId="urn:microsoft.com/office/officeart/2005/8/layout/matrix3"/>
    <dgm:cxn modelId="{76282BC2-05EA-4372-B583-073B1DDA1354}" type="presParOf" srcId="{34AD0F44-FB8B-4D78-952C-7DDF2BAFC04E}" destId="{A386047C-8F89-4F25-9408-A4987149980C}" srcOrd="0" destOrd="0" presId="urn:microsoft.com/office/officeart/2005/8/layout/matrix3"/>
    <dgm:cxn modelId="{258B12A1-0927-4B35-83BA-58DB7EB257EF}" type="presParOf" srcId="{34AD0F44-FB8B-4D78-952C-7DDF2BAFC04E}" destId="{BAE50DC0-904B-41A2-8CB1-6259D237FA32}" srcOrd="1" destOrd="0" presId="urn:microsoft.com/office/officeart/2005/8/layout/matrix3"/>
    <dgm:cxn modelId="{C852A1C9-4471-4BE7-856E-952C0D6BC96A}" type="presParOf" srcId="{34AD0F44-FB8B-4D78-952C-7DDF2BAFC04E}" destId="{F1CD06AD-CEDE-4269-9BC9-E698CE1FD6B2}" srcOrd="2" destOrd="0" presId="urn:microsoft.com/office/officeart/2005/8/layout/matrix3"/>
    <dgm:cxn modelId="{D23F49BF-68A0-4DA8-97B2-244C698E8B05}" type="presParOf" srcId="{34AD0F44-FB8B-4D78-952C-7DDF2BAFC04E}" destId="{46BB4A28-EEF2-4346-8161-A423310682DC}" srcOrd="3" destOrd="0" presId="urn:microsoft.com/office/officeart/2005/8/layout/matrix3"/>
    <dgm:cxn modelId="{DADB8DDD-7852-49E3-B3A3-8086D2ED2FF9}" type="presParOf" srcId="{34AD0F44-FB8B-4D78-952C-7DDF2BAFC04E}" destId="{3D8558C7-EF7A-4750-833F-30A8FC6C488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6047C-8F89-4F25-9408-A4987149980C}">
      <dsp:nvSpPr>
        <dsp:cNvPr id="0" name=""/>
        <dsp:cNvSpPr/>
      </dsp:nvSpPr>
      <dsp:spPr>
        <a:xfrm>
          <a:off x="1522412" y="0"/>
          <a:ext cx="5184775" cy="5184775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E50DC0-904B-41A2-8CB1-6259D237FA32}">
      <dsp:nvSpPr>
        <dsp:cNvPr id="0" name=""/>
        <dsp:cNvSpPr/>
      </dsp:nvSpPr>
      <dsp:spPr>
        <a:xfrm>
          <a:off x="2014966" y="492553"/>
          <a:ext cx="2022062" cy="2022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ИНТЕРНЕТ-МОШЕН-НИЧЕСТВО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13675" y="591262"/>
        <a:ext cx="1824644" cy="1824644"/>
      </dsp:txXfrm>
    </dsp:sp>
    <dsp:sp modelId="{F1CD06AD-CEDE-4269-9BC9-E698CE1FD6B2}">
      <dsp:nvSpPr>
        <dsp:cNvPr id="0" name=""/>
        <dsp:cNvSpPr/>
      </dsp:nvSpPr>
      <dsp:spPr>
        <a:xfrm>
          <a:off x="4192571" y="492553"/>
          <a:ext cx="2022062" cy="2022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КИБЕР-БУЛЛИНГ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91280" y="591262"/>
        <a:ext cx="1824644" cy="1824644"/>
      </dsp:txXfrm>
    </dsp:sp>
    <dsp:sp modelId="{46BB4A28-EEF2-4346-8161-A423310682DC}">
      <dsp:nvSpPr>
        <dsp:cNvPr id="0" name=""/>
        <dsp:cNvSpPr/>
      </dsp:nvSpPr>
      <dsp:spPr>
        <a:xfrm>
          <a:off x="2014966" y="2670159"/>
          <a:ext cx="2022062" cy="2022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ВСТРЕЧИ С ОНЛАЙН-НЕЗНАКОМЦАМИ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13675" y="2768868"/>
        <a:ext cx="1824644" cy="1824644"/>
      </dsp:txXfrm>
    </dsp:sp>
    <dsp:sp modelId="{3D8558C7-EF7A-4750-833F-30A8FC6C4881}">
      <dsp:nvSpPr>
        <dsp:cNvPr id="0" name=""/>
        <dsp:cNvSpPr/>
      </dsp:nvSpPr>
      <dsp:spPr>
        <a:xfrm>
          <a:off x="4192571" y="2670159"/>
          <a:ext cx="2022062" cy="2022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ВИРУСЫ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91280" y="2768868"/>
        <a:ext cx="1824644" cy="1824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Компьютер\Kom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6"/>
            <a:ext cx="4737567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33256"/>
            <a:ext cx="5789438" cy="76845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Компьютер\KompSlid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18953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484313"/>
            <a:ext cx="82296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-31750" y="6623050"/>
            <a:ext cx="12557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100" smtClean="0">
                <a:solidFill>
                  <a:srgbClr val="93CDDD"/>
                </a:solidFill>
              </a:rPr>
              <a:t>ProPowerPoint.Ru</a:t>
            </a:r>
            <a:endParaRPr lang="ru-RU" sz="1100" smtClean="0">
              <a:solidFill>
                <a:srgbClr val="93CDD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17232"/>
            <a:ext cx="5076056" cy="122413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Управление </a:t>
            </a:r>
            <a:r>
              <a:rPr lang="ru-RU" dirty="0" err="1" smtClean="0">
                <a:solidFill>
                  <a:srgbClr val="FFFF00"/>
                </a:solidFill>
              </a:rPr>
              <a:t>Роскомнадзора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по Смоленской области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124744"/>
            <a:ext cx="4737567" cy="20882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Защита персональных данных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5189538" cy="777875"/>
          </a:xfrm>
        </p:spPr>
        <p:txBody>
          <a:bodyPr/>
          <a:lstStyle/>
          <a:p>
            <a:r>
              <a:rPr lang="ru-RU" sz="3600" dirty="0" smtClean="0"/>
              <a:t>   Кража </a:t>
            </a:r>
            <a:r>
              <a:rPr lang="ru-RU" sz="3600" dirty="0" smtClean="0"/>
              <a:t>денег с телефона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вводите номер своего телефона на сомнительных сайтах.</a:t>
            </a:r>
          </a:p>
          <a:p>
            <a:r>
              <a:rPr lang="ru-RU" dirty="0" smtClean="0"/>
              <a:t>Не отправляйте ответных </a:t>
            </a:r>
            <a:r>
              <a:rPr lang="ru-RU" dirty="0" smtClean="0"/>
              <a:t>смс-сообщений </a:t>
            </a:r>
            <a:r>
              <a:rPr lang="ru-RU" dirty="0" smtClean="0"/>
              <a:t>и не активируйте пришедшие ссылки.</a:t>
            </a:r>
            <a:endParaRPr lang="ru-RU" dirty="0"/>
          </a:p>
        </p:txBody>
      </p:sp>
      <p:pic>
        <p:nvPicPr>
          <p:cNvPr id="4" name="Рисунок 3" descr="мобильный-теле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3714752"/>
            <a:ext cx="5000628" cy="287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63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      МЕССЕНДЖЕРЫ</a:t>
            </a:r>
            <a:endParaRPr lang="ru-RU" sz="3200" dirty="0"/>
          </a:p>
        </p:txBody>
      </p:sp>
      <p:pic>
        <p:nvPicPr>
          <p:cNvPr id="10" name="Содержимое 9" descr="9828bc36898ee3dfddc4de2f66f638a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633" y="1484313"/>
            <a:ext cx="7582733" cy="5184775"/>
          </a:xfrm>
        </p:spPr>
      </p:pic>
    </p:spTree>
    <p:extLst>
      <p:ext uri="{BB962C8B-B14F-4D97-AF65-F5344CB8AC3E}">
        <p14:creationId xmlns:p14="http://schemas.microsoft.com/office/powerpoint/2010/main" val="40442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5189538" cy="777875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   </a:t>
            </a:r>
            <a:r>
              <a:rPr lang="ru-RU" sz="3600" b="1" dirty="0" smtClean="0"/>
              <a:t>ЭЛЕКТРОННАЯ </a:t>
            </a:r>
            <a:r>
              <a:rPr lang="ru-RU" sz="3600" b="1" dirty="0"/>
              <a:t>ПОЧТА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8" name="Содержимое 7" descr="э-ектронная-почта-писем-456115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943" y="1571612"/>
            <a:ext cx="6751247" cy="4714908"/>
          </a:xfrm>
        </p:spPr>
      </p:pic>
    </p:spTree>
    <p:extLst>
      <p:ext uri="{BB962C8B-B14F-4D97-AF65-F5344CB8AC3E}">
        <p14:creationId xmlns:p14="http://schemas.microsoft.com/office/powerpoint/2010/main" val="340094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A9350C-74CB-412C-8334-FAF84772E63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81750"/>
            <a:ext cx="2057400" cy="365125"/>
          </a:xfrm>
          <a:prstGeom prst="rect">
            <a:avLst/>
          </a:prstGeom>
        </p:spPr>
        <p:txBody>
          <a:bodyPr/>
          <a:lstStyle/>
          <a:p>
            <a:fld id="{B9DCC722-A8CE-4820-A836-40B47574AC5C}" type="slidenum">
              <a:rPr lang="ru-RU" smtClean="0">
                <a:solidFill>
                  <a:schemeClr val="bg1"/>
                </a:solidFill>
              </a:rPr>
              <a:t>13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3687AD8-963C-4C0A-AD45-BEA2722E7E92}"/>
              </a:ext>
            </a:extLst>
          </p:cNvPr>
          <p:cNvSpPr txBox="1"/>
          <p:nvPr/>
        </p:nvSpPr>
        <p:spPr>
          <a:xfrm>
            <a:off x="140139" y="116632"/>
            <a:ext cx="708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Segoe Print" panose="02000600000000000000" pitchFamily="2" charset="0"/>
              </a:rPr>
              <a:t>Правила защиты персональных данных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0BBBAE9-4CD5-4650-AC5F-73227E9DF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42" y="1063708"/>
            <a:ext cx="8863718" cy="501048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16EA591-A3F7-4E6E-AC72-76E622150420}"/>
              </a:ext>
            </a:extLst>
          </p:cNvPr>
          <p:cNvSpPr/>
          <p:nvPr/>
        </p:nvSpPr>
        <p:spPr>
          <a:xfrm>
            <a:off x="1958496" y="5438529"/>
            <a:ext cx="17450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Не ставь геолокацию </a:t>
            </a:r>
            <a:b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под своими постами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AA7B2EDF-4BBA-4C6E-B54E-77FDE968F6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447" y="3870327"/>
            <a:ext cx="1242310" cy="124231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53651072-CE2C-4BE8-B322-45B914BAC7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336" y="3728436"/>
            <a:ext cx="1419149" cy="141914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EA0391D-6C5C-47BA-B884-3B1B30026E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988" y="3794982"/>
            <a:ext cx="1419149" cy="141914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D84AE933-DC80-4EA1-8C96-29CED501B3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39" y="3693488"/>
            <a:ext cx="1419149" cy="1419149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E1205B2B-F1D9-4B1C-A2C9-7F4E7E963E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9" y="3568948"/>
            <a:ext cx="1715201" cy="171520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D7EA417A-B25D-4909-B0F7-3F84AAFEBD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444" y="1996415"/>
            <a:ext cx="1419149" cy="1419149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74829D8E-C097-4410-BE01-BC252A66C0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42" y="2109962"/>
            <a:ext cx="1160679" cy="116067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E6C1EA37-7DBE-4B23-8E36-262B33F05D2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5" y="1848454"/>
            <a:ext cx="1549252" cy="1549252"/>
          </a:xfrm>
          <a:prstGeom prst="rect">
            <a:avLst/>
          </a:prstGeom>
        </p:spPr>
      </p:pic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6432A96B-C245-40B4-825E-37091F20AE23}"/>
              </a:ext>
            </a:extLst>
          </p:cNvPr>
          <p:cNvSpPr/>
          <p:nvPr/>
        </p:nvSpPr>
        <p:spPr>
          <a:xfrm>
            <a:off x="231915" y="1051963"/>
            <a:ext cx="16620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Не выкладывай свои фотографии и видео </a:t>
            </a:r>
            <a:b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интернет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8AD1946-0A7A-4FA4-B2B2-BC6CCF74E2C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62" y="1848454"/>
            <a:ext cx="1455134" cy="1455134"/>
          </a:xfrm>
          <a:prstGeom prst="rect">
            <a:avLst/>
          </a:prstGeom>
        </p:spPr>
      </p:pic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48D0DAD5-5F9D-46B8-B88A-01F0DFB3DA2F}"/>
              </a:ext>
            </a:extLst>
          </p:cNvPr>
          <p:cNvSpPr/>
          <p:nvPr/>
        </p:nvSpPr>
        <p:spPr>
          <a:xfrm>
            <a:off x="1826947" y="1241797"/>
            <a:ext cx="1971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Не указывай </a:t>
            </a:r>
            <a:br>
              <a:rPr lang="ru-RU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Сети, </a:t>
            </a:r>
            <a:br>
              <a:rPr lang="ru-RU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где ты живешь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DCACE9DE-6786-488E-82AC-8EDE8B1F93F4}"/>
              </a:ext>
            </a:extLst>
          </p:cNvPr>
          <p:cNvSpPr/>
          <p:nvPr/>
        </p:nvSpPr>
        <p:spPr>
          <a:xfrm>
            <a:off x="5199092" y="865401"/>
            <a:ext cx="22646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Если тебе предлагает встретиться виртуальный друг – посоветуйся </a:t>
            </a:r>
            <a:b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 родителями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CB710E65-BF6A-42C0-BEBF-9D9AEEC7241B}"/>
              </a:ext>
            </a:extLst>
          </p:cNvPr>
          <p:cNvSpPr/>
          <p:nvPr/>
        </p:nvSpPr>
        <p:spPr>
          <a:xfrm>
            <a:off x="7263062" y="1236629"/>
            <a:ext cx="17407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Ограничь доступ </a:t>
            </a:r>
            <a:b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 своему профилю </a:t>
            </a:r>
            <a:b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социальной сети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372055DE-1A3F-4422-B1E9-9E3E9728A6D3}"/>
              </a:ext>
            </a:extLst>
          </p:cNvPr>
          <p:cNvSpPr/>
          <p:nvPr/>
        </p:nvSpPr>
        <p:spPr>
          <a:xfrm>
            <a:off x="3660554" y="1051963"/>
            <a:ext cx="1820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Не </a:t>
            </a: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размещай </a:t>
            </a: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важную информацию о себе 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социальных сетях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6028137E-F477-40BA-8CF5-877EBA97941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035" y="1962734"/>
            <a:ext cx="1455134" cy="1455134"/>
          </a:xfrm>
          <a:prstGeom prst="rect">
            <a:avLst/>
          </a:prstGeom>
        </p:spPr>
      </p:pic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CAF1686E-0C2D-4D47-BD03-9DB5ECB51421}"/>
              </a:ext>
            </a:extLst>
          </p:cNvPr>
          <p:cNvSpPr/>
          <p:nvPr/>
        </p:nvSpPr>
        <p:spPr>
          <a:xfrm>
            <a:off x="140139" y="5438529"/>
            <a:ext cx="19114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Хорошо, если </a:t>
            </a:r>
            <a:b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у тебя есть вторая электронная почта </a:t>
            </a:r>
            <a:b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для игр </a:t>
            </a:r>
            <a:b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 развлечений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84979800-9046-4AC2-BC7F-E460271131F0}"/>
              </a:ext>
            </a:extLst>
          </p:cNvPr>
          <p:cNvSpPr/>
          <p:nvPr/>
        </p:nvSpPr>
        <p:spPr>
          <a:xfrm>
            <a:off x="3740381" y="5438529"/>
            <a:ext cx="17450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Не скачивай приложения </a:t>
            </a:r>
            <a:b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 непроверенных сайтов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CA16CCFA-F80A-4B0E-9695-CEDEBE144022}"/>
              </a:ext>
            </a:extLst>
          </p:cNvPr>
          <p:cNvSpPr/>
          <p:nvPr/>
        </p:nvSpPr>
        <p:spPr>
          <a:xfrm>
            <a:off x="5481178" y="5438529"/>
            <a:ext cx="17450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Не </a:t>
            </a: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размещай информацию о своих друзьях и родных без их согласия</a:t>
            </a:r>
            <a:endParaRPr lang="ru-RU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25209E61-00CE-4922-B6D5-2FC19926A9F3}"/>
              </a:ext>
            </a:extLst>
          </p:cNvPr>
          <p:cNvSpPr/>
          <p:nvPr/>
        </p:nvSpPr>
        <p:spPr>
          <a:xfrm>
            <a:off x="6916221" y="5438529"/>
            <a:ext cx="2087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Будь осторожен со знакомствами в Интернете</a:t>
            </a:r>
            <a:endParaRPr lang="ru-RU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87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8237">
        <p:fade/>
      </p:transition>
    </mc:Choice>
    <mc:Fallback xmlns="">
      <p:transition spd="med" advTm="582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52" grpId="0"/>
      <p:bldP spid="53" grpId="0"/>
      <p:bldP spid="55" grpId="0"/>
      <p:bldP spid="56" grpId="0"/>
      <p:bldP spid="54" grpId="0"/>
      <p:bldP spid="61" grpId="0"/>
      <p:bldP spid="62" grpId="0"/>
      <p:bldP spid="63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156176" cy="764704"/>
          </a:xfrm>
        </p:spPr>
        <p:txBody>
          <a:bodyPr/>
          <a:lstStyle/>
          <a:p>
            <a:r>
              <a:rPr lang="ru-RU" sz="3200" dirty="0" smtClean="0"/>
              <a:t>ВИРТУАЛЬНАЯ РЕАЛЬНОСТЬ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518430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https://inception-app-prod.s3.amazonaws.com/OTM0NWQ1YzYtNjk0OC00MmQ4LWFmYzQtMDJlMzhmM2Y4ZmVk/content/2016/12/Virtual%20Reality%20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3"/>
            <a:ext cx="8964486" cy="522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 txBox="1">
            <a:spLocks/>
          </p:cNvSpPr>
          <p:nvPr/>
        </p:nvSpPr>
        <p:spPr>
          <a:xfrm>
            <a:off x="4716016" y="5229200"/>
            <a:ext cx="3543155" cy="140670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2000" b="1" dirty="0" smtClean="0"/>
              <a:t>Все, что попало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в интернет, остается там навсегда!!!</a:t>
            </a:r>
            <a:endParaRPr lang="ru-RU" sz="20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89165" y="1340767"/>
            <a:ext cx="4159795" cy="8764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Фотографии, которые ты выложил вчера, смогут увидеть послезавтра и позже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336"/>
            <a:ext cx="7416824" cy="71036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ТВОЙ «ПОРТРЕТ»</a:t>
            </a:r>
            <a:endParaRPr lang="ru-RU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2548497"/>
            <a:ext cx="4572000" cy="33451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932040" y="1340768"/>
            <a:ext cx="4159795" cy="8764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Следи за тем, что выкладываешь на общий обзор!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724644" y="4581128"/>
            <a:ext cx="3298564" cy="43823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Отдых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724644" y="4005064"/>
            <a:ext cx="3313445" cy="45934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Семья и родственники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717580" y="3429000"/>
            <a:ext cx="3327574" cy="44960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Личные контакты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701643" y="2924944"/>
            <a:ext cx="3359448" cy="40547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Комментарии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701644" y="2361255"/>
            <a:ext cx="3359448" cy="43823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Фотографии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34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6768752" cy="980728"/>
          </a:xfrm>
        </p:spPr>
        <p:txBody>
          <a:bodyPr/>
          <a:lstStyle/>
          <a:p>
            <a:r>
              <a:rPr lang="ru-RU" sz="3200" dirty="0" smtClean="0"/>
              <a:t>УДАЛЕНИЕ ПЕРСОНАЛЬНЫХ ДАННЫХ ИЗ ИНТЕРНЕТА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84313"/>
            <a:ext cx="8003232" cy="4464967"/>
          </a:xfrm>
        </p:spPr>
        <p:txBody>
          <a:bodyPr/>
          <a:lstStyle/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обнаружите в сети интернет информацию о себе, содержащую Ваши персональные данные, разрешение на размещение которых Вы не давали, требуйте от владельца сайта её удаления. </a:t>
            </a: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800" dirty="0" smtClean="0"/>
          </a:p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случае, если Вам отказывают в удалении – обращайтесь в </a:t>
            </a:r>
            <a:r>
              <a:rPr lang="ru-R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Роскомнадзор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полномочия которого входят такие вопросы.</a:t>
            </a:r>
          </a:p>
          <a:p>
            <a:pPr marL="0" indent="0" algn="ctr">
              <a:buNone/>
            </a:pPr>
            <a:endParaRPr lang="ru-RU" sz="24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ДАННЫХ ИЗ СЕТИ </a:t>
            </a:r>
          </a:p>
          <a:p>
            <a:pPr marL="0" indent="0" algn="ctr">
              <a:buNone/>
            </a:pPr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СЕРЬЕЗНАЯ ПРОЦЕДУРА</a:t>
            </a:r>
            <a:endParaRPr lang="ru-RU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FD4E3175-9260-4C7C-A3D0-6D183FFE8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13581" r="14935" b="9747"/>
          <a:stretch/>
        </p:blipFill>
        <p:spPr>
          <a:xfrm>
            <a:off x="1156684" y="1484784"/>
            <a:ext cx="6912768" cy="518457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889D29BA-04DF-4577-9D99-522EE2477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515" y="2896375"/>
            <a:ext cx="3412946" cy="341294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AB4758F-4B4F-4919-8928-84B2E92FC6DB}"/>
              </a:ext>
            </a:extLst>
          </p:cNvPr>
          <p:cNvSpPr txBox="1"/>
          <p:nvPr/>
        </p:nvSpPr>
        <p:spPr>
          <a:xfrm>
            <a:off x="3275857" y="3068961"/>
            <a:ext cx="3240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ЗАЩИТА ПЕРСОНАЛЬ-НЫХ ДАННЫХ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sz="3200" dirty="0" smtClean="0"/>
              <a:t>РОСКОМНАДЗОР</a:t>
            </a:r>
            <a:endParaRPr lang="ru-RU" sz="3200" dirty="0"/>
          </a:p>
        </p:txBody>
      </p:sp>
      <p:sp>
        <p:nvSpPr>
          <p:cNvPr id="31" name="Номер слайда 1">
            <a:extLst>
              <a:ext uri="{FF2B5EF4-FFF2-40B4-BE49-F238E27FC236}">
                <a16:creationId xmlns="" xmlns:a16="http://schemas.microsoft.com/office/drawing/2014/main" id="{A62695BB-4381-4474-B168-6ED77F1F0EB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413500"/>
            <a:ext cx="2057400" cy="365125"/>
          </a:xfrm>
          <a:prstGeom prst="rect">
            <a:avLst/>
          </a:prstGeom>
        </p:spPr>
        <p:txBody>
          <a:bodyPr/>
          <a:lstStyle/>
          <a:p>
            <a:fld id="{B9DCC722-A8CE-4820-A836-40B47574AC5C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t>17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AB4758F-4B4F-4919-8928-84B2E92FC6DB}"/>
              </a:ext>
            </a:extLst>
          </p:cNvPr>
          <p:cNvSpPr txBox="1"/>
          <p:nvPr/>
        </p:nvSpPr>
        <p:spPr>
          <a:xfrm rot="10647528" flipV="1">
            <a:off x="2493792" y="3661574"/>
            <a:ext cx="795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ПРОВЕРКИ</a:t>
            </a:r>
            <a:endParaRPr lang="ru-RU" sz="16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AB4758F-4B4F-4919-8928-84B2E92FC6DB}"/>
              </a:ext>
            </a:extLst>
          </p:cNvPr>
          <p:cNvSpPr txBox="1"/>
          <p:nvPr/>
        </p:nvSpPr>
        <p:spPr>
          <a:xfrm rot="10992574" flipH="1" flipV="1">
            <a:off x="6539042" y="3603440"/>
            <a:ext cx="13892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ВЕДЕНИЕ РЕЕСТРА ОПЕРАТОРОВ </a:t>
            </a:r>
            <a:r>
              <a:rPr lang="ru-RU" sz="16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ПДн</a:t>
            </a:r>
            <a:endParaRPr lang="ru-RU" sz="16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1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223">
        <p:fade/>
      </p:transition>
    </mc:Choice>
    <mc:Fallback xmlns="">
      <p:transition spd="med" advTm="192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6" name="Рисунок 5" descr="Портал персональныеданные.дет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568952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Галя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1907704" cy="45811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Объект 2"/>
          <p:cNvSpPr txBox="1">
            <a:spLocks/>
          </p:cNvSpPr>
          <p:nvPr/>
        </p:nvSpPr>
        <p:spPr>
          <a:xfrm rot="10800000" flipV="1">
            <a:off x="1788727" y="2564903"/>
            <a:ext cx="6810863" cy="57606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ru-RU" dirty="0" smtClean="0"/>
              <a:t>Здесь Вы сможете узнать:</a:t>
            </a:r>
            <a:endParaRPr lang="ru-RU" dirty="0"/>
          </a:p>
        </p:txBody>
      </p:sp>
      <p:sp>
        <p:nvSpPr>
          <p:cNvPr id="10" name="Объект 2"/>
          <p:cNvSpPr txBox="1">
            <a:spLocks noGrp="1"/>
          </p:cNvSpPr>
          <p:nvPr>
            <p:ph idx="1"/>
          </p:nvPr>
        </p:nvSpPr>
        <p:spPr>
          <a:xfrm>
            <a:off x="1788727" y="3356992"/>
            <a:ext cx="2495240" cy="64807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algn="l"/>
            <a:r>
              <a:rPr lang="ru-RU" dirty="0" smtClean="0"/>
              <a:t>Что такое биометрические персональные данные?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 rot="10800000" flipV="1">
            <a:off x="2915817" y="4149080"/>
            <a:ext cx="3116932" cy="5760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/>
            <a:r>
              <a:rPr lang="ru-RU" dirty="0" smtClean="0"/>
              <a:t>Что такое кодовые данные?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779912" y="4869160"/>
            <a:ext cx="3646067" cy="79208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/>
            <a:r>
              <a:rPr lang="ru-RU" dirty="0" smtClean="0"/>
              <a:t>Что такое специальные персональные данные?</a:t>
            </a:r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554709" y="5805264"/>
            <a:ext cx="3456384" cy="93610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ru-RU" dirty="0" smtClean="0"/>
              <a:t>Также там можно пройти тест «Что ты знаешь о своих персональных данных».</a:t>
            </a:r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52400" y="152400"/>
            <a:ext cx="518953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ru-RU" smtClean="0"/>
              <a:t>   </a:t>
            </a:r>
            <a:r>
              <a:rPr lang="ru-RU" sz="3200" smtClean="0"/>
              <a:t>РОСКОМНАДЗОР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6460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157592" cy="266429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br>
              <a:rPr lang="ru-RU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</a:p>
          <a:p>
            <a:pPr marL="0" indent="0" algn="ctr">
              <a:buNone/>
            </a:pPr>
            <a:endParaRPr lang="ru-RU" sz="40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2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Роскомнадзора</a:t>
            </a:r>
            <a:r>
              <a:rPr lang="ru-RU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Смоленской области </a:t>
            </a:r>
          </a:p>
          <a:p>
            <a:pPr marL="0" indent="0" algn="ctr">
              <a:buNone/>
            </a:pPr>
            <a:r>
              <a:rPr lang="ru-RU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(4812) 30-23-56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274323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5189538" cy="777875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ФЕДЕРАЛЬНЫЙ ЗАКОН  № 152-ФЗ  «О ПЕРСОНАЛЬНЫХ ДАННЫХ»</a:t>
            </a:r>
            <a:endParaRPr lang="ru-RU" sz="2400" dirty="0"/>
          </a:p>
        </p:txBody>
      </p:sp>
      <p:pic>
        <p:nvPicPr>
          <p:cNvPr id="4" name="Содержимое 3" descr="152-фз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1091" y="1484313"/>
            <a:ext cx="3921817" cy="5184775"/>
          </a:xfrm>
        </p:spPr>
      </p:pic>
      <p:pic>
        <p:nvPicPr>
          <p:cNvPr id="2054" name="Picture 6" descr="https://st.depositphotos.com/1654249/2955/i/950/depositphotos_29557427-stock-photo-3d-man-leaning-on-someth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2016224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63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730" y="-9449"/>
            <a:ext cx="8748464" cy="764704"/>
          </a:xfrm>
        </p:spPr>
        <p:txBody>
          <a:bodyPr/>
          <a:lstStyle/>
          <a:p>
            <a:pPr algn="ctr"/>
            <a:r>
              <a:rPr lang="ru-RU" sz="2400" b="1" dirty="0">
                <a:latin typeface="Segoe Print" panose="02000600000000000000" pitchFamily="2" charset="0"/>
              </a:rPr>
              <a:t>Что такое персональные данные?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3D6BD8A1-1778-45B1-8995-CDEFB7A51DD6}"/>
              </a:ext>
            </a:extLst>
          </p:cNvPr>
          <p:cNvGrpSpPr/>
          <p:nvPr/>
        </p:nvGrpSpPr>
        <p:grpSpPr>
          <a:xfrm>
            <a:off x="647172" y="1478405"/>
            <a:ext cx="2528999" cy="1424168"/>
            <a:chOff x="857250" y="1016658"/>
            <a:chExt cx="2920812" cy="2021016"/>
          </a:xfrm>
        </p:grpSpPr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DC81C72D-29D8-4D5C-807D-9227E9BDE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250" y="1016658"/>
              <a:ext cx="1988820" cy="1988820"/>
            </a:xfrm>
            <a:prstGeom prst="rect">
              <a:avLst/>
            </a:prstGeom>
          </p:spPr>
        </p:pic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1611CC71-EF58-4F35-B76C-CABAC78DA676}"/>
                </a:ext>
              </a:extLst>
            </p:cNvPr>
            <p:cNvSpPr/>
            <p:nvPr/>
          </p:nvSpPr>
          <p:spPr>
            <a:xfrm rot="19869150">
              <a:off x="897145" y="2668342"/>
              <a:ext cx="28809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ФАМИЛИЯ, </a:t>
              </a:r>
              <a:r>
                <a:rPr lang="ru-RU" b="1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ИМЯ, ОТЧЕСТВО</a:t>
              </a:r>
              <a:endParaRPr lang="ru-RU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2312E96F-77A1-461E-8082-4D736B803225}"/>
              </a:ext>
            </a:extLst>
          </p:cNvPr>
          <p:cNvGrpSpPr/>
          <p:nvPr/>
        </p:nvGrpSpPr>
        <p:grpSpPr>
          <a:xfrm>
            <a:off x="1070678" y="4941168"/>
            <a:ext cx="2141048" cy="1531441"/>
            <a:chOff x="568406" y="3911554"/>
            <a:chExt cx="2141048" cy="1531441"/>
          </a:xfrm>
        </p:grpSpPr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2A19E1E3-7BAD-4C76-BECD-F0DC53800F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6" t="15472" r="4560" b="14256"/>
            <a:stretch/>
          </p:blipFill>
          <p:spPr>
            <a:xfrm rot="1598997">
              <a:off x="1041874" y="3911554"/>
              <a:ext cx="1667580" cy="1284013"/>
            </a:xfrm>
            <a:prstGeom prst="rect">
              <a:avLst/>
            </a:prstGeom>
          </p:spPr>
        </p:pic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A4EB9F43-D444-4746-A868-E53B8ADCE7A5}"/>
                </a:ext>
              </a:extLst>
            </p:cNvPr>
            <p:cNvSpPr/>
            <p:nvPr/>
          </p:nvSpPr>
          <p:spPr>
            <a:xfrm rot="1586604">
              <a:off x="568406" y="5073663"/>
              <a:ext cx="18758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ДАТА РОЖДЕНИЯ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E6651009-39CB-4A2F-B179-873FC322D6C4}"/>
              </a:ext>
            </a:extLst>
          </p:cNvPr>
          <p:cNvGrpSpPr/>
          <p:nvPr/>
        </p:nvGrpSpPr>
        <p:grpSpPr>
          <a:xfrm>
            <a:off x="5336453" y="3889544"/>
            <a:ext cx="2073003" cy="1906976"/>
            <a:chOff x="5848934" y="3688530"/>
            <a:chExt cx="2073003" cy="1906976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AE4050E4-21A9-4BC4-B59C-19908027BE67}"/>
                </a:ext>
              </a:extLst>
            </p:cNvPr>
            <p:cNvSpPr/>
            <p:nvPr/>
          </p:nvSpPr>
          <p:spPr>
            <a:xfrm>
              <a:off x="5848934" y="5226174"/>
              <a:ext cx="20730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ДОМАШНИЙ АДРЕС</a:t>
              </a: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64ED6775-ED91-4B8A-B5E2-6B91C6952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4943" y="3688530"/>
              <a:ext cx="1611184" cy="1611184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547EFD7E-0054-48B5-AEF8-B06DF55F50B6}"/>
              </a:ext>
            </a:extLst>
          </p:cNvPr>
          <p:cNvGrpSpPr/>
          <p:nvPr/>
        </p:nvGrpSpPr>
        <p:grpSpPr>
          <a:xfrm>
            <a:off x="6237549" y="2367750"/>
            <a:ext cx="2125362" cy="1532139"/>
            <a:chOff x="4327336" y="830185"/>
            <a:chExt cx="2125362" cy="1532139"/>
          </a:xfrm>
        </p:grpSpPr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6B285615-2C6D-49BE-914F-B3A37C1E2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000">
              <a:off x="5169616" y="830185"/>
              <a:ext cx="1283082" cy="1283082"/>
            </a:xfrm>
            <a:prstGeom prst="rect">
              <a:avLst/>
            </a:prstGeom>
          </p:spPr>
        </p:pic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642FC18D-BB5D-43EE-AC92-58F9CCCE001C}"/>
                </a:ext>
              </a:extLst>
            </p:cNvPr>
            <p:cNvSpPr/>
            <p:nvPr/>
          </p:nvSpPr>
          <p:spPr>
            <a:xfrm rot="1846843">
              <a:off x="4327336" y="1992992"/>
              <a:ext cx="20152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НОМЕР ТЕЛЕФОНА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A8726AD8-5DAC-4D3A-B7BC-2CAA4476709F}"/>
              </a:ext>
            </a:extLst>
          </p:cNvPr>
          <p:cNvGrpSpPr/>
          <p:nvPr/>
        </p:nvGrpSpPr>
        <p:grpSpPr>
          <a:xfrm>
            <a:off x="2820084" y="850423"/>
            <a:ext cx="2645007" cy="2572124"/>
            <a:chOff x="5278102" y="1660785"/>
            <a:chExt cx="4559217" cy="1747743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48A4DB0F-0D44-4CFD-850B-E74B838E6114}"/>
                </a:ext>
              </a:extLst>
            </p:cNvPr>
            <p:cNvSpPr/>
            <p:nvPr/>
          </p:nvSpPr>
          <p:spPr>
            <a:xfrm>
              <a:off x="5278102" y="3157569"/>
              <a:ext cx="4559217" cy="2509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НОМЕР ШКОЛЫ, КЛАССА</a:t>
              </a:r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="" xmlns:a16="http://schemas.microsoft.com/office/drawing/2014/main" id="{7476BBB0-1DC0-43D3-A712-8311831B5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8236" y="1660785"/>
              <a:ext cx="1697864" cy="1697864"/>
            </a:xfrm>
            <a:prstGeom prst="rect">
              <a:avLst/>
            </a:prstGeom>
          </p:spPr>
        </p:pic>
      </p:grpSp>
      <p:pic>
        <p:nvPicPr>
          <p:cNvPr id="1026" name="Picture 2" descr="http://itd3.mycdn.me/image?id=858123622111&amp;t=20&amp;plc=WEB&amp;tkn=*GMa0vIjO8svWn3kifAGbJVrqmd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571">
            <a:off x="594921" y="3721493"/>
            <a:ext cx="1122320" cy="131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48A4DB0F-0D44-4CFD-850B-E74B838E6114}"/>
              </a:ext>
            </a:extLst>
          </p:cNvPr>
          <p:cNvSpPr/>
          <p:nvPr/>
        </p:nvSpPr>
        <p:spPr>
          <a:xfrm rot="11473743" flipV="1">
            <a:off x="88002" y="5003097"/>
            <a:ext cx="1764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ФОТОГРАФИЯ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32" name="Picture 8" descr="http://uzluga.ru/potrd/%D0%A0%D0%B0%D1%81%D1%81%D0%BA%D0%B0%D0%B7+%D0%BE+%D0%B1%D0%BE%D0%B5%D0%B2%D1%8B%D1%85+%D0%B8+%D1%82%D1%80%D1%83%D0%B4%D0%BE%D0%B2%D1%8B%D1%85+%D0%BF%D0%BE%D0%B4%D0%B2%D0%B8%D0%B3%D0%B0%D1%85+%D1%87%D1%83%D0%B4%D0%BE%D0%B2%D1%86%D0%B5%D0%B2+%D0%B2+%D0%B3%D0%BE%D0%B4%D1%8B+%D0%92%D0%B5%D0%BB%D0%B8%D0%BA%D0%BE%D0%B9+%D0%9E%D1%82%D0%B5%D1%87%D0%B5%D1%81%D1%82%D0%B2%D0%B5%D0%BD%D0%BD%D0%BE%D0%B9+%D0%92%D0%BE%D0%B9%D0%BD%D1%8B.+%D0%9E%D1%81%D0%B2%D0%BE%D0%B1%D0%BE%D0%B6%D0%B4%D0%B5%D0%BD%D0%B8%D0%B5+%D0%A7%D1%83%D0%B4%D0%BE%D0%B2%D0%B0d/125327_html_m538574a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453" y="850423"/>
            <a:ext cx="1116413" cy="125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48A4DB0F-0D44-4CFD-850B-E74B838E6114}"/>
              </a:ext>
            </a:extLst>
          </p:cNvPr>
          <p:cNvSpPr/>
          <p:nvPr/>
        </p:nvSpPr>
        <p:spPr>
          <a:xfrm>
            <a:off x="4670367" y="2106389"/>
            <a:ext cx="30510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СВЕДЕНИЯ О ДОСТИЖЕНИЯХ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 descr="http://clipart-library.com/img/187330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811" y="3718006"/>
            <a:ext cx="1230878" cy="11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AE4050E4-21A9-4BC4-B59C-19908027BE67}"/>
              </a:ext>
            </a:extLst>
          </p:cNvPr>
          <p:cNvSpPr/>
          <p:nvPr/>
        </p:nvSpPr>
        <p:spPr>
          <a:xfrm rot="10800000" flipV="1">
            <a:off x="3084184" y="4927877"/>
            <a:ext cx="2810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ОТПЕЧАТОК ПАЛЬЦА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8" name="Picture 4" descr="http://hematologiya.ru/wp-content/uploads/2013/02/ABO_Group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28" y="5500728"/>
            <a:ext cx="621102" cy="65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AE4050E4-21A9-4BC4-B59C-19908027BE67}"/>
              </a:ext>
            </a:extLst>
          </p:cNvPr>
          <p:cNvSpPr/>
          <p:nvPr/>
        </p:nvSpPr>
        <p:spPr>
          <a:xfrm rot="10800000" flipV="1">
            <a:off x="3562746" y="6287943"/>
            <a:ext cx="2615305" cy="36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ГРУППА КРОВИ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11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5112568" cy="648072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ВАЖНО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pPr marL="0" lvl="0" indent="0"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Чем больше информации о себе ты размещаешь в интернете, тем проще другим пользователям установить твою личность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074" name="Picture 2" descr="https://png.pngtree.com/element_origin_min_pic/16/10/25/3bffc8f7f0e77426e29cc1887c27ce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4039791" cy="252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23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E575C2C-1547-4BE8-921C-17F6D15A4864}"/>
              </a:ext>
            </a:extLst>
          </p:cNvPr>
          <p:cNvSpPr txBox="1"/>
          <p:nvPr/>
        </p:nvSpPr>
        <p:spPr>
          <a:xfrm>
            <a:off x="179512" y="116633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Segoe Print" panose="02000600000000000000" pitchFamily="2" charset="0"/>
              </a:rPr>
              <a:t>Что такое персональные данные?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4F8B1CE-55C6-4464-AD87-0DCA801DC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04" y="864101"/>
            <a:ext cx="9144000" cy="54864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9C13FB1-07B4-447C-AC42-70C8CB344794}"/>
              </a:ext>
            </a:extLst>
          </p:cNvPr>
          <p:cNvSpPr/>
          <p:nvPr/>
        </p:nvSpPr>
        <p:spPr>
          <a:xfrm>
            <a:off x="2098053" y="1910175"/>
            <a:ext cx="2013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КАК ТЕБЯ ЗОВУТ?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125FC04-7430-4A92-A0B7-1364E48191FB}"/>
              </a:ext>
            </a:extLst>
          </p:cNvPr>
          <p:cNvSpPr/>
          <p:nvPr/>
        </p:nvSpPr>
        <p:spPr>
          <a:xfrm>
            <a:off x="2098053" y="5225967"/>
            <a:ext cx="20130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ГДЕ ТЫ РОДИЛСЯ?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D56B64F-7E09-4DF0-96EB-0D0C2712368B}"/>
              </a:ext>
            </a:extLst>
          </p:cNvPr>
          <p:cNvSpPr/>
          <p:nvPr/>
        </p:nvSpPr>
        <p:spPr>
          <a:xfrm>
            <a:off x="2098053" y="3607301"/>
            <a:ext cx="20130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СКОЛЬКО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ТЕБЕ ЛЕТ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77A9D272-7ADB-4463-BCBF-8D09082C0E19}"/>
              </a:ext>
            </a:extLst>
          </p:cNvPr>
          <p:cNvSpPr/>
          <p:nvPr/>
        </p:nvSpPr>
        <p:spPr>
          <a:xfrm>
            <a:off x="5032859" y="1802453"/>
            <a:ext cx="2013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КАКОЙ У ТЕБЯ НОМЕР ТЕЛЕФОНА?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B11E7E22-D5D4-45B1-816F-BAEC9F1895B8}"/>
              </a:ext>
            </a:extLst>
          </p:cNvPr>
          <p:cNvSpPr/>
          <p:nvPr/>
        </p:nvSpPr>
        <p:spPr>
          <a:xfrm>
            <a:off x="4860032" y="3284985"/>
            <a:ext cx="21859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 КАКОМ КЛАССЕ И КАКОЙ ШКОЛЕ ТЫ УЧИШЬСЯ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EEDAB2B4-BDB1-4EB8-AC64-36ED1A9F624B}"/>
              </a:ext>
            </a:extLst>
          </p:cNvPr>
          <p:cNvSpPr/>
          <p:nvPr/>
        </p:nvSpPr>
        <p:spPr>
          <a:xfrm>
            <a:off x="5032859" y="5333689"/>
            <a:ext cx="2289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ГДЕ ТЫ ЖИВЕШЬ?</a:t>
            </a:r>
          </a:p>
        </p:txBody>
      </p:sp>
    </p:spTree>
    <p:extLst>
      <p:ext uri="{BB962C8B-B14F-4D97-AF65-F5344CB8AC3E}">
        <p14:creationId xmlns:p14="http://schemas.microsoft.com/office/powerpoint/2010/main" val="2132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203">
        <p:fade/>
      </p:transition>
    </mc:Choice>
    <mc:Fallback xmlns="">
      <p:transition spd="med" advTm="192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  <p:bldP spid="7" grpId="0"/>
      <p:bldP spid="11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744416" cy="360040"/>
          </a:xfrm>
        </p:spPr>
        <p:txBody>
          <a:bodyPr/>
          <a:lstStyle/>
          <a:p>
            <a:pPr algn="ctr"/>
            <a:r>
              <a:rPr lang="ru-RU" sz="3200" b="1" dirty="0" smtClean="0"/>
              <a:t>ИНТЕРНЕТ</a:t>
            </a:r>
            <a:endParaRPr lang="ru-RU" sz="3200" dirty="0"/>
          </a:p>
        </p:txBody>
      </p:sp>
      <p:pic>
        <p:nvPicPr>
          <p:cNvPr id="5" name="Содержимое 4" descr="b2b-digital-blo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2376488"/>
            <a:ext cx="5715000" cy="3400425"/>
          </a:xfrm>
        </p:spPr>
      </p:pic>
    </p:spTree>
    <p:extLst>
      <p:ext uri="{BB962C8B-B14F-4D97-AF65-F5344CB8AC3E}">
        <p14:creationId xmlns:p14="http://schemas.microsoft.com/office/powerpoint/2010/main" val="288704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7786710" cy="777875"/>
          </a:xfrm>
        </p:spPr>
        <p:txBody>
          <a:bodyPr>
            <a:noAutofit/>
          </a:bodyPr>
          <a:lstStyle/>
          <a:p>
            <a:r>
              <a:rPr lang="ru-RU" sz="3200" dirty="0" smtClean="0"/>
              <a:t>       ВАЖНО</a:t>
            </a:r>
            <a:endParaRPr lang="ru-RU" sz="3200" dirty="0" smtClean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181783" y="1556792"/>
            <a:ext cx="6984776" cy="90239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 и зачем нужна твоя персональная информация?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059832" y="2708920"/>
            <a:ext cx="3456384" cy="115212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80%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преступников берут информацию в соц.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сетях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07504" y="3919570"/>
            <a:ext cx="3401702" cy="159639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совершения таких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преступлений, как 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шантаж</a:t>
            </a: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вымогательство, оскорбление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343672" y="5515963"/>
            <a:ext cx="2888704" cy="132367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рекламных целях, чтобы продать Вам какую-то вещь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902585" y="3919570"/>
            <a:ext cx="3117027" cy="153004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кражи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паролей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56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7786710" cy="777875"/>
          </a:xfrm>
        </p:spPr>
        <p:txBody>
          <a:bodyPr>
            <a:noAutofit/>
          </a:bodyPr>
          <a:lstStyle/>
          <a:p>
            <a:r>
              <a:rPr lang="ru-RU" sz="3200" dirty="0" smtClean="0"/>
              <a:t>  ВАЖНО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Как только информация попадает в Интернет, контролировать ее распространение невозможно!</a:t>
            </a:r>
          </a:p>
          <a:p>
            <a:pPr marL="0" lvl="0" indent="0" algn="ctr">
              <a:buNone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098" name="Picture 2" descr="https://c.wallhere.com/photos/11/13/Earth_men_digital_art_planet-209903.jpg!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549" y="3501008"/>
            <a:ext cx="5032872" cy="282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19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9"/>
            <a:ext cx="7200800" cy="576064"/>
          </a:xfrm>
        </p:spPr>
        <p:txBody>
          <a:bodyPr>
            <a:noAutofit/>
          </a:bodyPr>
          <a:lstStyle/>
          <a:p>
            <a:r>
              <a:rPr lang="ru-RU" sz="3200" dirty="0" smtClean="0"/>
              <a:t>ИНТЕРНЕТ-РИСКИ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660126"/>
              </p:ext>
            </p:extLst>
          </p:nvPr>
        </p:nvGraphicFramePr>
        <p:xfrm>
          <a:off x="457200" y="1484313"/>
          <a:ext cx="8229600" cy="51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mp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Komputer</Template>
  <TotalTime>536</TotalTime>
  <Words>413</Words>
  <Application>Microsoft Office PowerPoint</Application>
  <PresentationFormat>Экран (4:3)</PresentationFormat>
  <Paragraphs>92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Komp</vt:lpstr>
      <vt:lpstr>Защита персональных данных</vt:lpstr>
      <vt:lpstr>ФЕДЕРАЛЬНЫЙ ЗАКОН  № 152-ФЗ  «О ПЕРСОНАЛЬНЫХ ДАННЫХ»</vt:lpstr>
      <vt:lpstr>Что такое персональные данные?</vt:lpstr>
      <vt:lpstr>ВАЖНО</vt:lpstr>
      <vt:lpstr>Презентация PowerPoint</vt:lpstr>
      <vt:lpstr>ИНТЕРНЕТ</vt:lpstr>
      <vt:lpstr>       ВАЖНО</vt:lpstr>
      <vt:lpstr>  ВАЖНО</vt:lpstr>
      <vt:lpstr>ИНТЕРНЕТ-РИСКИ</vt:lpstr>
      <vt:lpstr>   Кража денег с телефона</vt:lpstr>
      <vt:lpstr>      МЕССЕНДЖЕРЫ</vt:lpstr>
      <vt:lpstr>   ЭЛЕКТРОННАЯ ПОЧТА </vt:lpstr>
      <vt:lpstr>Презентация PowerPoint</vt:lpstr>
      <vt:lpstr>ВИРТУАЛЬНАЯ РЕАЛЬНОСТЬ</vt:lpstr>
      <vt:lpstr>ТВОЙ «ПОРТРЕТ»</vt:lpstr>
      <vt:lpstr>УДАЛЕНИЕ ПЕРСОНАЛЬНЫХ ДАННЫХ ИЗ ИНТЕРНЕТА</vt:lpstr>
      <vt:lpstr>   РОСКОМНАДЗОР</vt:lpstr>
      <vt:lpstr>    </vt:lpstr>
      <vt:lpstr>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Безопасный Интернет для школьников</dc:title>
  <dc:creator>Alex</dc:creator>
  <cp:lastModifiedBy>Владелец</cp:lastModifiedBy>
  <cp:revision>124</cp:revision>
  <dcterms:created xsi:type="dcterms:W3CDTF">2016-03-05T20:28:48Z</dcterms:created>
  <dcterms:modified xsi:type="dcterms:W3CDTF">2018-11-15T08:03:26Z</dcterms:modified>
</cp:coreProperties>
</file>