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45" r:id="rId3"/>
    <p:sldId id="346" r:id="rId4"/>
    <p:sldId id="347" r:id="rId5"/>
    <p:sldId id="257" r:id="rId6"/>
    <p:sldId id="348" r:id="rId7"/>
    <p:sldId id="349" r:id="rId8"/>
    <p:sldId id="350" r:id="rId9"/>
    <p:sldId id="351" r:id="rId10"/>
    <p:sldId id="376" r:id="rId11"/>
    <p:sldId id="375" r:id="rId12"/>
    <p:sldId id="352" r:id="rId13"/>
    <p:sldId id="377" r:id="rId14"/>
    <p:sldId id="353" r:id="rId15"/>
    <p:sldId id="354" r:id="rId16"/>
    <p:sldId id="357" r:id="rId17"/>
    <p:sldId id="356" r:id="rId18"/>
    <p:sldId id="378" r:id="rId19"/>
    <p:sldId id="359" r:id="rId20"/>
    <p:sldId id="360" r:id="rId21"/>
    <p:sldId id="361" r:id="rId22"/>
    <p:sldId id="362" r:id="rId23"/>
    <p:sldId id="363" r:id="rId24"/>
    <p:sldId id="364" r:id="rId25"/>
    <p:sldId id="387" r:id="rId26"/>
    <p:sldId id="365" r:id="rId27"/>
    <p:sldId id="261" r:id="rId28"/>
    <p:sldId id="383" r:id="rId29"/>
    <p:sldId id="385" r:id="rId30"/>
    <p:sldId id="381" r:id="rId31"/>
    <p:sldId id="344" r:id="rId3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2.9</c:v>
                </c:pt>
                <c:pt idx="2">
                  <c:v>2.6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2.8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1.9000000000000001</c:v>
                </c:pt>
                <c:pt idx="2">
                  <c:v>1.3</c:v>
                </c:pt>
                <c:pt idx="3">
                  <c:v>1</c:v>
                </c:pt>
              </c:numCache>
            </c:numRef>
          </c:val>
        </c:ser>
        <c:shape val="cylinder"/>
        <c:axId val="138809728"/>
        <c:axId val="138811264"/>
        <c:axId val="0"/>
      </c:bar3DChart>
      <c:catAx>
        <c:axId val="138809728"/>
        <c:scaling>
          <c:orientation val="minMax"/>
        </c:scaling>
        <c:axPos val="b"/>
        <c:tickLblPos val="nextTo"/>
        <c:crossAx val="138811264"/>
        <c:crosses val="autoZero"/>
        <c:auto val="1"/>
        <c:lblAlgn val="ctr"/>
        <c:lblOffset val="100"/>
      </c:catAx>
      <c:valAx>
        <c:axId val="138811264"/>
        <c:scaling>
          <c:orientation val="minMax"/>
        </c:scaling>
        <c:axPos val="l"/>
        <c:majorGridlines/>
        <c:numFmt formatCode="General" sourceLinked="1"/>
        <c:tickLblPos val="nextTo"/>
        <c:crossAx val="13880972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DA23C-4EB3-4DDB-9607-386147CA6A78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682F4-3235-4503-ABF7-1A93C9218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840" y="204038"/>
            <a:ext cx="7285355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670" y="1531061"/>
            <a:ext cx="7766659" cy="3928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9295" y="493776"/>
            <a:ext cx="3252215" cy="2097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1013" y="3068777"/>
            <a:ext cx="6457087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0" algn="ctr">
              <a:lnSpc>
                <a:spcPct val="100000"/>
              </a:lnSpc>
              <a:spcBef>
                <a:spcPts val="105"/>
              </a:spcBef>
            </a:pPr>
            <a:r>
              <a:rPr sz="2400" b="1" spc="-15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spc="-15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ФОРМИРОВАНИЕ ОСНОВ МАТЕМАТИЧЕСКОЙ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b="1" spc="-35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ГРАМОТНОСТИ </a:t>
            </a:r>
            <a:r>
              <a:rPr lang="ru-RU" sz="2400" b="1" spc="-15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МЛАДШИХ ШКОЛЬНИКОВ</a:t>
            </a:r>
            <a:r>
              <a:rPr sz="2400" b="1" spc="-15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pc="-35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СРЕДСТВАМИ  УЧЕБНЫХ ЗАДАНИЙ И ПРОБЛЕМНЫХ СИТУАЦИЙ»</a:t>
            </a:r>
            <a:endParaRPr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43244" y="6358128"/>
            <a:ext cx="3048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400" y="5105400"/>
            <a:ext cx="4572000" cy="1436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90" marR="139700" indent="635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Бурцева Н. </a:t>
            </a:r>
            <a:r>
              <a:rPr lang="ru-RU" b="1" spc="-1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Э, </a:t>
            </a:r>
            <a:endParaRPr lang="ru-RU" b="1" spc="-10" dirty="0" smtClean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148590" marR="139700" indent="635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учитель </a:t>
            </a:r>
            <a:r>
              <a:rPr lang="ru-RU" b="1" spc="-1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начальных классов </a:t>
            </a:r>
            <a:r>
              <a:rPr lang="ru-RU" b="1" spc="-1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первой квалификационной категории</a:t>
            </a:r>
          </a:p>
          <a:p>
            <a:pPr marL="148590" marR="139700" indent="635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МБОУ СШ № 1 им. А. Твардовского</a:t>
            </a:r>
          </a:p>
          <a:p>
            <a:pPr marL="148590" marR="139700" indent="635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г. Починка</a:t>
            </a:r>
            <a:endParaRPr sz="18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609600"/>
            <a:ext cx="80772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Вклад  математики в развитие  компонентов функциональной грамотности младшего школьника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читательская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грамотность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формируется в процессе работы с любым текстом, в том числе с текстовой задачей;</a:t>
            </a: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элементы социальной функциональной грамотности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в частности финансовой, также входят в содержание обучения математике;</a:t>
            </a: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информация общекультурной направленности, упражнения на применение исторических фактов и сведений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для решения математических задач поискового характера весьма широко представлены в курсе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математики.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68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762000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Ф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ормирование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математической грамотности младших школьников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– это целостная система,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которая состоит из элементов,  обладающих интегративными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качествами.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31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Цель: формирование основ функциональной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математической грамотности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младших школьников средствами учебных заданий и проблемных 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ситуаций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78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609600"/>
            <a:ext cx="739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Arial" pitchFamily="34" charset="0"/>
                <a:cs typeface="Arial" pitchFamily="34" charset="0"/>
              </a:rPr>
              <a:t>Задачи:</a:t>
            </a:r>
          </a:p>
          <a:p>
            <a:pPr algn="just"/>
            <a:r>
              <a:rPr lang="ru-RU" sz="2400" b="1" dirty="0">
                <a:latin typeface="Arial" pitchFamily="34" charset="0"/>
                <a:cs typeface="Arial" pitchFamily="34" charset="0"/>
              </a:rPr>
              <a:t>- изучить методический материал по данной теме;</a:t>
            </a:r>
          </a:p>
          <a:p>
            <a:pPr marL="12700" marR="5080" algn="just">
              <a:spcBef>
                <a:spcPts val="5"/>
              </a:spcBef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- адаптировать имеющиеся и разработать новые учебные задания и проблемные ситуации;</a:t>
            </a:r>
            <a:r>
              <a:rPr lang="ru-RU" sz="2400" b="1" spc="-15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12700" marR="5080" algn="just">
              <a:spcBef>
                <a:spcPts val="5"/>
              </a:spcBef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- проверить на практике эффективность их применения;</a:t>
            </a:r>
            <a:endParaRPr lang="ru-RU" sz="2400" b="1" spc="-15" dirty="0">
              <a:latin typeface="Arial" pitchFamily="34" charset="0"/>
              <a:cs typeface="Arial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lang="ru-RU" sz="2400" b="1" spc="-1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наметить дальнейшую работу с учетом выявленных результатов.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7826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533400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Концепция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развития математического образования в Российской Федерации (2013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pPr algn="just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i="1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спех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нашей страны в XXI веке, эффективность использования природных ресурсов, развитие экономики, обороноспособность, создание современных технологий зависят от уровня математической науки, математического образования и математической грамотности всего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населения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4556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457200"/>
            <a:ext cx="868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Стандарт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начального общего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образования:</a:t>
            </a:r>
          </a:p>
          <a:p>
            <a:pPr algn="just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использование начальных математических знаний для описания и объяснения окружающих предметов, процессов, явлений, а также оценки их количественных и пространственных отношений; приобретение начального опыта применения математических знаний для решения учебно-познавательных и учебно-практических задач».</a:t>
            </a:r>
          </a:p>
        </p:txBody>
      </p:sp>
    </p:spTree>
    <p:extLst>
      <p:ext uri="{BB962C8B-B14F-4D97-AF65-F5344CB8AC3E}">
        <p14:creationId xmlns="" xmlns:p14="http://schemas.microsoft.com/office/powerpoint/2010/main" val="5858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81371" y="3665169"/>
            <a:ext cx="4262627" cy="3192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76444" y="3860291"/>
            <a:ext cx="3745992" cy="2997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53000" y="425195"/>
            <a:ext cx="4190999" cy="30190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8071" y="620268"/>
            <a:ext cx="3995928" cy="2449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4424" y="353568"/>
            <a:ext cx="4134739" cy="3060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495" y="548640"/>
            <a:ext cx="3564636" cy="2490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868" y="3956316"/>
            <a:ext cx="3352800" cy="24963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1203" y="4626864"/>
            <a:ext cx="1982724" cy="1231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0540" y="3976115"/>
            <a:ext cx="3272028" cy="24155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03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Arial" pitchFamily="34" charset="0"/>
                <a:cs typeface="Arial" pitchFamily="34" charset="0"/>
              </a:rPr>
              <a:t>Математическая грамотность младшего школьника  как компонент функциональной грамотности трактуется как: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1. Понимание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учеником необходимости математических знаний для решения учебных и жизненных задач; оценка разнообразных учебных ситуаций (контекстов), которые требуют применения математических знаний, умений.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87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761999"/>
            <a:ext cx="7924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Математическая грамотность младшего школьника  как компонент функциональной грамотности трактуется как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Способность устанавливать математические отношения и зависимости, работать с математической информацией: применять умственные операции, математические методы.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3. Владение математическими фактами (принадлежность,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истинность),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использование математического языка для решения учебных задач, построения математических суждений. </a:t>
            </a:r>
          </a:p>
        </p:txBody>
      </p:sp>
    </p:spTree>
    <p:extLst>
      <p:ext uri="{BB962C8B-B14F-4D97-AF65-F5344CB8AC3E}">
        <p14:creationId xmlns="" xmlns:p14="http://schemas.microsoft.com/office/powerpoint/2010/main" val="20195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533400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u="sng" dirty="0">
                <a:latin typeface="Arial" pitchFamily="34" charset="0"/>
                <a:cs typeface="Arial" pitchFamily="34" charset="0"/>
              </a:rPr>
              <a:t>. Упражнения, связанные с решением при помощи арифметических знаний проблем, возникающих в повседневной жизни. Это умения выполнять вычисления, прикидку и оценку результата действия.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400" dirty="0">
                <a:latin typeface="Arial" pitchFamily="34" charset="0"/>
                <a:cs typeface="Arial" pitchFamily="34" charset="0"/>
              </a:rPr>
              <a:t>Пример.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класс. Задание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Алины 100 рублей, а у Юли 96 рублей. Сколько наклеек они смогут купить вместе, если одна наклейка стоит 4 рубля?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5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533400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УКАЗЫ ПРЕЗИДЕНТА РОССИИ ОТ 7 МАЯ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2018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ГОДА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9578" y="1733729"/>
            <a:ext cx="7467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обеспечить 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глобальную конкурентоспособность  российского</a:t>
            </a:r>
          </a:p>
          <a:p>
            <a:pPr algn="just"/>
            <a:r>
              <a:rPr lang="ru-RU" sz="2800" b="1" dirty="0">
                <a:latin typeface="Arial" pitchFamily="34" charset="0"/>
                <a:cs typeface="Arial" pitchFamily="34" charset="0"/>
              </a:rPr>
              <a:t>образования, вхождение Российской Федерации в число 10 ведущих стран мира по качеству  общего образования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14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762000"/>
            <a:ext cx="8001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latin typeface="Arial" pitchFamily="34" charset="0"/>
                <a:cs typeface="Arial" pitchFamily="34" charset="0"/>
              </a:rPr>
              <a:t>2. Упражнения на решение проблем и ситуаций, связанных с ориентацией на плоскости и в пространстве на основе знаний о геометрических фигурах, их измерении.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Пример. 3 класс. Задание. Рома хочет вырезать подставку под горячее прямоугольной формы со сторонами 8 и 11 см, как написано в журнале «Помощь маме». У него есть лист фанеры квадратной формы со стороной 10 см. Рома приступил к распиливанию фанеры. Справится ли Рома? Не поспешил ли он с началом работы? Сможет ли он из этого листа вырезать подставку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7634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762000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latin typeface="Arial" pitchFamily="34" charset="0"/>
                <a:cs typeface="Arial" pitchFamily="34" charset="0"/>
              </a:rPr>
              <a:t>3. Упражнения на решение разнообразных задач, связанных с бытовыми жизненными ситуациями (покупка, измерение, взвешивание и др.).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Пример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Задание. Масса трёх учащихся нашего класса 1 центнер 2 кг. Какова может быть масса каждого? Приведи варианты.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74345"/>
            <a:ext cx="792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u="sng" dirty="0">
                <a:latin typeface="Arial" pitchFamily="34" charset="0"/>
                <a:cs typeface="Arial" pitchFamily="34" charset="0"/>
              </a:rPr>
              <a:t>Задачи и упражнения на оценку правильности решения на основе житейских представлений (оценка достоверности, логичности хода решения). Выполнение таких заданий заканчивается сопоставлением поставленного вопроса и полученного ответа.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400" dirty="0">
                <a:latin typeface="Arial" pitchFamily="34" charset="0"/>
                <a:cs typeface="Arial" pitchFamily="34" charset="0"/>
              </a:rPr>
              <a:t>Пример. Может ли быть расстояние между городами Смоленск и Брянск – 540 км. Если на поездку требуется 19,2 литров бензина, автомобиль расходует 8 литров бензина на 100 км?</a:t>
            </a:r>
          </a:p>
          <a:p>
            <a:pPr algn="just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77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609601"/>
            <a:ext cx="762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latin typeface="Arial" pitchFamily="34" charset="0"/>
                <a:cs typeface="Arial" pitchFamily="34" charset="0"/>
              </a:rPr>
              <a:t>5. Задания на распознавание, выявление, формулирование проблем, которые возникают в окружающей действительности и могут быть решены средствами математики.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400" dirty="0">
                <a:latin typeface="Arial" pitchFamily="34" charset="0"/>
                <a:cs typeface="Arial" pitchFamily="34" charset="0"/>
              </a:rPr>
              <a:t>Пример. Численность населения Смоленска  в 2010 году составляла 326861 человек, а в 2019 году – 329427 человек. На сколько человек увеличилось количество жителей города за 9 лет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63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2860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Arial" pitchFamily="34" charset="0"/>
                <a:cs typeface="Arial" pitchFamily="34" charset="0"/>
              </a:rPr>
              <a:t>Вторая составляющая математической функциональной грамотности 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1. Упражнения </a:t>
            </a:r>
            <a:r>
              <a:rPr lang="ru-RU" sz="2000" b="1" u="sng" dirty="0">
                <a:latin typeface="Arial" pitchFamily="34" charset="0"/>
                <a:cs typeface="Arial" pitchFamily="34" charset="0"/>
              </a:rPr>
              <a:t>на понимание и интерпретацию различных отношений между математическими понятиями - работа с математическими объектами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AutoNum type="arabicPeriod"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u="sng" dirty="0">
                <a:latin typeface="Arial" pitchFamily="34" charset="0"/>
                <a:cs typeface="Arial" pitchFamily="34" charset="0"/>
              </a:rPr>
              <a:t>2. Упражнения на сравнение, соотнесение, преобразование и обобщение информации о математических объектах - числах, величинах, геометрических фигурах - упражнения на выполнение вычислений, расчетов, прикидки, оценки величин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u="sng" dirty="0">
                <a:latin typeface="Arial" pitchFamily="34" charset="0"/>
                <a:cs typeface="Arial" pitchFamily="34" charset="0"/>
              </a:rPr>
              <a:t>3. Упражнения на выполнение вычислений, расчетов, прикидок, оценки величин, на овладение математическими методами для решения учебных 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задач.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1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71600" y="609600"/>
          <a:ext cx="5886450" cy="4419602"/>
        </p:xfrm>
        <a:graphic>
          <a:graphicData uri="http://schemas.openxmlformats.org/drawingml/2006/table">
            <a:tbl>
              <a:tblPr/>
              <a:tblGrid>
                <a:gridCol w="2323965"/>
                <a:gridCol w="1906486"/>
                <a:gridCol w="1655999"/>
              </a:tblGrid>
              <a:tr h="296660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 образования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кв. км.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6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94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Смоленск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4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94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Вязьма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1239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4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94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Рославль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4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58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Десногорск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42,9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58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Ярцево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49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Починок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58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Дорогобуж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4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94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Сафоново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1859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4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94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Велиж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1536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4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58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Гагарин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1718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72" name="Shape 1"/>
          <p:cNvSpPr>
            <a:spLocks noChangeShapeType="1"/>
          </p:cNvSpPr>
          <p:nvPr/>
        </p:nvSpPr>
        <p:spPr bwMode="auto">
          <a:xfrm>
            <a:off x="457200" y="457200"/>
            <a:ext cx="3851275" cy="0"/>
          </a:xfrm>
          <a:prstGeom prst="line">
            <a:avLst/>
          </a:prstGeom>
          <a:noFill/>
          <a:ln w="39622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1" name="Shape 2"/>
          <p:cNvSpPr>
            <a:spLocks noChangeShapeType="1"/>
          </p:cNvSpPr>
          <p:nvPr/>
        </p:nvSpPr>
        <p:spPr bwMode="auto">
          <a:xfrm>
            <a:off x="4306888" y="457200"/>
            <a:ext cx="0" cy="255588"/>
          </a:xfrm>
          <a:prstGeom prst="line">
            <a:avLst/>
          </a:prstGeom>
          <a:noFill/>
          <a:ln w="3047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Shape 3"/>
          <p:cNvSpPr>
            <a:spLocks noChangeShapeType="1"/>
          </p:cNvSpPr>
          <p:nvPr/>
        </p:nvSpPr>
        <p:spPr bwMode="auto">
          <a:xfrm>
            <a:off x="457200" y="457200"/>
            <a:ext cx="3848100" cy="0"/>
          </a:xfrm>
          <a:prstGeom prst="line">
            <a:avLst/>
          </a:prstGeom>
          <a:noFill/>
          <a:ln w="39624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0" name="Shape 4"/>
          <p:cNvSpPr>
            <a:spLocks noChangeShapeType="1"/>
          </p:cNvSpPr>
          <p:nvPr/>
        </p:nvSpPr>
        <p:spPr bwMode="auto">
          <a:xfrm>
            <a:off x="457200" y="457200"/>
            <a:ext cx="3848100" cy="0"/>
          </a:xfrm>
          <a:prstGeom prst="line">
            <a:avLst/>
          </a:prstGeom>
          <a:noFill/>
          <a:ln w="39622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Shape 5"/>
          <p:cNvSpPr>
            <a:spLocks noChangeShapeType="1"/>
          </p:cNvSpPr>
          <p:nvPr/>
        </p:nvSpPr>
        <p:spPr bwMode="auto">
          <a:xfrm>
            <a:off x="4308475" y="457200"/>
            <a:ext cx="1506538" cy="0"/>
          </a:xfrm>
          <a:prstGeom prst="line">
            <a:avLst/>
          </a:prstGeom>
          <a:noFill/>
          <a:ln w="39624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9" name="Shape 6"/>
          <p:cNvSpPr>
            <a:spLocks noChangeShapeType="1"/>
          </p:cNvSpPr>
          <p:nvPr/>
        </p:nvSpPr>
        <p:spPr bwMode="auto">
          <a:xfrm>
            <a:off x="457200" y="457200"/>
            <a:ext cx="3848100" cy="0"/>
          </a:xfrm>
          <a:prstGeom prst="line">
            <a:avLst/>
          </a:prstGeom>
          <a:noFill/>
          <a:ln w="39622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Shape 7"/>
          <p:cNvSpPr>
            <a:spLocks noChangeShapeType="1"/>
          </p:cNvSpPr>
          <p:nvPr/>
        </p:nvSpPr>
        <p:spPr bwMode="auto">
          <a:xfrm>
            <a:off x="457200" y="457200"/>
            <a:ext cx="3848100" cy="0"/>
          </a:xfrm>
          <a:prstGeom prst="line">
            <a:avLst/>
          </a:prstGeom>
          <a:noFill/>
          <a:ln w="39622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Shape 8"/>
          <p:cNvSpPr>
            <a:spLocks noChangeShapeType="1"/>
          </p:cNvSpPr>
          <p:nvPr/>
        </p:nvSpPr>
        <p:spPr bwMode="auto">
          <a:xfrm>
            <a:off x="4308475" y="457200"/>
            <a:ext cx="1506538" cy="0"/>
          </a:xfrm>
          <a:prstGeom prst="line">
            <a:avLst/>
          </a:prstGeom>
          <a:noFill/>
          <a:ln w="39622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Shape 9"/>
          <p:cNvSpPr>
            <a:spLocks noChangeShapeType="1"/>
          </p:cNvSpPr>
          <p:nvPr/>
        </p:nvSpPr>
        <p:spPr bwMode="auto">
          <a:xfrm>
            <a:off x="4308475" y="457200"/>
            <a:ext cx="1506538" cy="0"/>
          </a:xfrm>
          <a:prstGeom prst="line">
            <a:avLst/>
          </a:prstGeom>
          <a:noFill/>
          <a:ln w="39622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7" name="Shape 10"/>
          <p:cNvSpPr>
            <a:spLocks noChangeShapeType="1"/>
          </p:cNvSpPr>
          <p:nvPr/>
        </p:nvSpPr>
        <p:spPr bwMode="auto">
          <a:xfrm>
            <a:off x="457200" y="457200"/>
            <a:ext cx="3848100" cy="0"/>
          </a:xfrm>
          <a:prstGeom prst="line">
            <a:avLst/>
          </a:prstGeom>
          <a:noFill/>
          <a:ln w="39622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Shape 11"/>
          <p:cNvSpPr>
            <a:spLocks noChangeShapeType="1"/>
          </p:cNvSpPr>
          <p:nvPr/>
        </p:nvSpPr>
        <p:spPr bwMode="auto">
          <a:xfrm>
            <a:off x="457200" y="457200"/>
            <a:ext cx="3848100" cy="0"/>
          </a:xfrm>
          <a:prstGeom prst="line">
            <a:avLst/>
          </a:prstGeom>
          <a:noFill/>
          <a:ln w="39622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Shape 12"/>
          <p:cNvSpPr>
            <a:spLocks noChangeShapeType="1"/>
          </p:cNvSpPr>
          <p:nvPr/>
        </p:nvSpPr>
        <p:spPr bwMode="auto">
          <a:xfrm>
            <a:off x="457200" y="457200"/>
            <a:ext cx="3848100" cy="0"/>
          </a:xfrm>
          <a:prstGeom prst="line">
            <a:avLst/>
          </a:prstGeom>
          <a:noFill/>
          <a:ln w="39622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5" name="Shape 13"/>
          <p:cNvSpPr>
            <a:spLocks noChangeShapeType="1"/>
          </p:cNvSpPr>
          <p:nvPr/>
        </p:nvSpPr>
        <p:spPr bwMode="auto">
          <a:xfrm>
            <a:off x="4308475" y="457200"/>
            <a:ext cx="1506538" cy="0"/>
          </a:xfrm>
          <a:prstGeom prst="line">
            <a:avLst/>
          </a:prstGeom>
          <a:noFill/>
          <a:ln w="39622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Shape 14"/>
          <p:cNvSpPr>
            <a:spLocks noChangeShapeType="1"/>
          </p:cNvSpPr>
          <p:nvPr/>
        </p:nvSpPr>
        <p:spPr bwMode="auto">
          <a:xfrm>
            <a:off x="457200" y="457200"/>
            <a:ext cx="3848100" cy="0"/>
          </a:xfrm>
          <a:prstGeom prst="line">
            <a:avLst/>
          </a:prstGeom>
          <a:noFill/>
          <a:ln w="39622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Shape 15"/>
          <p:cNvSpPr>
            <a:spLocks noChangeShapeType="1"/>
          </p:cNvSpPr>
          <p:nvPr/>
        </p:nvSpPr>
        <p:spPr bwMode="auto">
          <a:xfrm>
            <a:off x="457200" y="457200"/>
            <a:ext cx="3848100" cy="0"/>
          </a:xfrm>
          <a:prstGeom prst="line">
            <a:avLst/>
          </a:prstGeom>
          <a:noFill/>
          <a:ln w="39622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Shape 16"/>
          <p:cNvSpPr>
            <a:spLocks noChangeShapeType="1"/>
          </p:cNvSpPr>
          <p:nvPr/>
        </p:nvSpPr>
        <p:spPr bwMode="auto">
          <a:xfrm>
            <a:off x="4308475" y="457200"/>
            <a:ext cx="1506538" cy="0"/>
          </a:xfrm>
          <a:prstGeom prst="line">
            <a:avLst/>
          </a:prstGeom>
          <a:noFill/>
          <a:ln w="39622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Shape 17"/>
          <p:cNvSpPr>
            <a:spLocks noChangeShapeType="1"/>
          </p:cNvSpPr>
          <p:nvPr/>
        </p:nvSpPr>
        <p:spPr bwMode="auto">
          <a:xfrm>
            <a:off x="457200" y="457200"/>
            <a:ext cx="3848100" cy="0"/>
          </a:xfrm>
          <a:prstGeom prst="line">
            <a:avLst/>
          </a:prstGeom>
          <a:noFill/>
          <a:ln w="39928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Shape 18"/>
          <p:cNvSpPr>
            <a:spLocks noChangeShapeType="1"/>
          </p:cNvSpPr>
          <p:nvPr/>
        </p:nvSpPr>
        <p:spPr bwMode="auto">
          <a:xfrm>
            <a:off x="457200" y="457200"/>
            <a:ext cx="3848100" cy="0"/>
          </a:xfrm>
          <a:prstGeom prst="line">
            <a:avLst/>
          </a:prstGeom>
          <a:noFill/>
          <a:ln w="39622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Shape 19"/>
          <p:cNvSpPr>
            <a:spLocks noChangeShapeType="1"/>
          </p:cNvSpPr>
          <p:nvPr/>
        </p:nvSpPr>
        <p:spPr bwMode="auto">
          <a:xfrm>
            <a:off x="457200" y="457200"/>
            <a:ext cx="3848100" cy="0"/>
          </a:xfrm>
          <a:prstGeom prst="line">
            <a:avLst/>
          </a:prstGeom>
          <a:noFill/>
          <a:ln w="39622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Shape 20"/>
          <p:cNvSpPr>
            <a:spLocks noChangeShapeType="1"/>
          </p:cNvSpPr>
          <p:nvPr/>
        </p:nvSpPr>
        <p:spPr bwMode="auto">
          <a:xfrm>
            <a:off x="457200" y="457200"/>
            <a:ext cx="3848100" cy="0"/>
          </a:xfrm>
          <a:prstGeom prst="line">
            <a:avLst/>
          </a:prstGeom>
          <a:noFill/>
          <a:ln w="396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Shape 21"/>
          <p:cNvSpPr>
            <a:spLocks noChangeShapeType="1"/>
          </p:cNvSpPr>
          <p:nvPr/>
        </p:nvSpPr>
        <p:spPr bwMode="auto">
          <a:xfrm>
            <a:off x="457200" y="457200"/>
            <a:ext cx="3848100" cy="0"/>
          </a:xfrm>
          <a:prstGeom prst="line">
            <a:avLst/>
          </a:prstGeom>
          <a:noFill/>
          <a:ln w="39622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Shape 22"/>
          <p:cNvSpPr>
            <a:spLocks noChangeShapeType="1"/>
          </p:cNvSpPr>
          <p:nvPr/>
        </p:nvSpPr>
        <p:spPr bwMode="auto">
          <a:xfrm>
            <a:off x="4308475" y="457200"/>
            <a:ext cx="1506538" cy="0"/>
          </a:xfrm>
          <a:prstGeom prst="line">
            <a:avLst/>
          </a:prstGeom>
          <a:noFill/>
          <a:ln w="396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Shape 23"/>
          <p:cNvSpPr>
            <a:spLocks noChangeShapeType="1"/>
          </p:cNvSpPr>
          <p:nvPr/>
        </p:nvSpPr>
        <p:spPr bwMode="auto">
          <a:xfrm>
            <a:off x="4308475" y="457200"/>
            <a:ext cx="1506538" cy="0"/>
          </a:xfrm>
          <a:prstGeom prst="line">
            <a:avLst/>
          </a:prstGeom>
          <a:noFill/>
          <a:ln w="39622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Shape 24"/>
          <p:cNvSpPr>
            <a:spLocks noChangeShapeType="1"/>
          </p:cNvSpPr>
          <p:nvPr/>
        </p:nvSpPr>
        <p:spPr bwMode="auto">
          <a:xfrm>
            <a:off x="457200" y="457200"/>
            <a:ext cx="3848100" cy="0"/>
          </a:xfrm>
          <a:prstGeom prst="line">
            <a:avLst/>
          </a:prstGeom>
          <a:noFill/>
          <a:ln w="39622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-279231"/>
            <a:ext cx="853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Построить диаграмму для городов Смоленской области по площади территории.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57200"/>
            <a:ext cx="784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Arial" pitchFamily="34" charset="0"/>
                <a:cs typeface="Arial" pitchFamily="34" charset="0"/>
              </a:rPr>
              <a:t>Третья составляющая математической функциональной грамотности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младших школьников.</a:t>
            </a:r>
          </a:p>
          <a:p>
            <a:pPr algn="just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u="sng" dirty="0">
                <a:latin typeface="Arial" pitchFamily="34" charset="0"/>
                <a:cs typeface="Arial" pitchFamily="34" charset="0"/>
              </a:rPr>
              <a:t>1. Задания на понимание и применение математической символики и терминологии. </a:t>
            </a:r>
            <a:endParaRPr lang="ru-RU" sz="2400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u="sng" dirty="0">
                <a:latin typeface="Arial" pitchFamily="34" charset="0"/>
                <a:cs typeface="Arial" pitchFamily="34" charset="0"/>
              </a:rPr>
              <a:t>2. Задания, направленные на построение математических суждений (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рассуждений).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97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6675" y="203962"/>
            <a:ext cx="6693534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b="0" spc="-5" dirty="0" err="1">
                <a:solidFill>
                  <a:srgbClr val="000000"/>
                </a:solidFill>
                <a:latin typeface="Times New Roman"/>
                <a:cs typeface="Times New Roman"/>
              </a:rPr>
              <a:t>Педагогические</a:t>
            </a:r>
            <a:r>
              <a:rPr sz="4400" b="0" spc="-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b="0" spc="-1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технологии</a:t>
            </a:r>
            <a:r>
              <a:rPr lang="ru-RU" sz="4400" b="0" spc="-15" dirty="0" smtClean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ru-RU" sz="4400" b="0" spc="-15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4400" b="0" spc="-15" dirty="0" smtClean="0">
                <a:solidFill>
                  <a:srgbClr val="000000"/>
                </a:solidFill>
                <a:latin typeface="Times New Roman"/>
                <a:cs typeface="Times New Roman"/>
              </a:rPr>
              <a:t>кейс-технологии, проблемное обучение, </a:t>
            </a:r>
            <a:br>
              <a:rPr lang="ru-RU" sz="4400" b="0" spc="-15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4400" b="0" spc="-15" dirty="0" smtClean="0">
                <a:solidFill>
                  <a:srgbClr val="000000"/>
                </a:solidFill>
                <a:latin typeface="Times New Roman"/>
                <a:cs typeface="Times New Roman"/>
              </a:rPr>
              <a:t>игровые технологии,</a:t>
            </a:r>
            <a:br>
              <a:rPr lang="ru-RU" sz="4400" b="0" spc="-15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4400" b="0" spc="-15" dirty="0" smtClean="0">
                <a:solidFill>
                  <a:srgbClr val="000000"/>
                </a:solidFill>
                <a:latin typeface="Times New Roman"/>
                <a:cs typeface="Times New Roman"/>
              </a:rPr>
              <a:t>ИКТ – технологии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99744" cy="1214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840" y="204038"/>
            <a:ext cx="7285355" cy="738664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результаты обучающихся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356266130"/>
              </p:ext>
            </p:extLst>
          </p:nvPr>
        </p:nvGraphicFramePr>
        <p:xfrm>
          <a:off x="304800" y="609600"/>
          <a:ext cx="7266940" cy="4844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390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717930"/>
            <a:ext cx="5821045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0040">
              <a:lnSpc>
                <a:spcPct val="100000"/>
              </a:lnSpc>
              <a:spcBef>
                <a:spcPts val="100"/>
              </a:spcBef>
              <a:tabLst>
                <a:tab pos="3068955" algn="l"/>
              </a:tabLst>
            </a:pPr>
            <a:r>
              <a:rPr sz="2400" b="1" spc="-15" dirty="0">
                <a:latin typeface="Arial" pitchFamily="34" charset="0"/>
                <a:cs typeface="Arial" pitchFamily="34" charset="0"/>
              </a:rPr>
              <a:t>Систематическое </a:t>
            </a:r>
            <a:r>
              <a:rPr sz="2400" b="1" spc="-20" dirty="0">
                <a:latin typeface="Arial" pitchFamily="34" charset="0"/>
                <a:cs typeface="Arial" pitchFamily="34" charset="0"/>
              </a:rPr>
              <a:t>использование </a:t>
            </a:r>
            <a:r>
              <a:rPr sz="2400" b="1" dirty="0">
                <a:latin typeface="Arial" pitchFamily="34" charset="0"/>
                <a:cs typeface="Arial" pitchFamily="34" charset="0"/>
              </a:rPr>
              <a:t>на  </a:t>
            </a:r>
            <a:r>
              <a:rPr sz="2400" b="1" spc="-15" dirty="0">
                <a:latin typeface="Arial" pitchFamily="34" charset="0"/>
                <a:cs typeface="Arial" pitchFamily="34" charset="0"/>
              </a:rPr>
              <a:t>уроках</a:t>
            </a:r>
            <a:r>
              <a:rPr sz="2400" b="1" spc="40" dirty="0">
                <a:latin typeface="Arial" pitchFamily="34" charset="0"/>
                <a:cs typeface="Arial" pitchFamily="34" charset="0"/>
              </a:rPr>
              <a:t> </a:t>
            </a:r>
            <a:r>
              <a:rPr sz="2400" b="1" spc="-20" dirty="0">
                <a:latin typeface="Arial" pitchFamily="34" charset="0"/>
                <a:cs typeface="Arial" pitchFamily="34" charset="0"/>
              </a:rPr>
              <a:t>математики	</a:t>
            </a:r>
            <a:r>
              <a:rPr sz="2400" b="1" spc="-5" dirty="0" err="1" smtClean="0">
                <a:latin typeface="Arial" pitchFamily="34" charset="0"/>
                <a:cs typeface="Arial" pitchFamily="34" charset="0"/>
              </a:rPr>
              <a:t>специальных</a:t>
            </a:r>
            <a:r>
              <a:rPr sz="2400" b="1" spc="-5" dirty="0" smtClean="0">
                <a:latin typeface="Arial" pitchFamily="34" charset="0"/>
                <a:cs typeface="Arial" pitchFamily="34" charset="0"/>
              </a:rPr>
              <a:t>  </a:t>
            </a:r>
            <a:r>
              <a:rPr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b="1" spc="-10" dirty="0" err="1" smtClean="0">
                <a:latin typeface="Arial" pitchFamily="34" charset="0"/>
                <a:cs typeface="Arial" pitchFamily="34" charset="0"/>
              </a:rPr>
              <a:t>заданий</a:t>
            </a:r>
            <a:r>
              <a:rPr lang="ru-RU" sz="2400" b="1" spc="-1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pc="-10" dirty="0" smtClean="0">
                <a:latin typeface="Arial" pitchFamily="34" charset="0"/>
                <a:cs typeface="Arial" pitchFamily="34" charset="0"/>
              </a:rPr>
              <a:t>и проблемных ситуаций</a:t>
            </a:r>
            <a:r>
              <a:rPr sz="2400" b="1" spc="-1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sz="2400" b="1" spc="-30" dirty="0">
                <a:latin typeface="Arial" pitchFamily="34" charset="0"/>
                <a:cs typeface="Arial" pitchFamily="34" charset="0"/>
              </a:rPr>
              <a:t>формирует </a:t>
            </a:r>
            <a:r>
              <a:rPr sz="2400" b="1" dirty="0">
                <a:latin typeface="Arial" pitchFamily="34" charset="0"/>
                <a:cs typeface="Arial" pitchFamily="34" charset="0"/>
              </a:rPr>
              <a:t>и </a:t>
            </a:r>
            <a:r>
              <a:rPr sz="2400" b="1" spc="-10" dirty="0" err="1">
                <a:latin typeface="Arial" pitchFamily="34" charset="0"/>
                <a:cs typeface="Arial" pitchFamily="34" charset="0"/>
              </a:rPr>
              <a:t>развивает</a:t>
            </a:r>
            <a:r>
              <a:rPr sz="2400" b="1" spc="-1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spc="-10" dirty="0" smtClean="0">
                <a:latin typeface="Arial" pitchFamily="34" charset="0"/>
                <a:cs typeface="Arial" pitchFamily="34" charset="0"/>
              </a:rPr>
              <a:t>основы </a:t>
            </a:r>
            <a:r>
              <a:rPr sz="2400" b="1" spc="-10" dirty="0" err="1" smtClean="0">
                <a:latin typeface="Arial" pitchFamily="34" charset="0"/>
                <a:cs typeface="Arial" pitchFamily="34" charset="0"/>
              </a:rPr>
              <a:t>функциональн</a:t>
            </a:r>
            <a:r>
              <a:rPr lang="ru-RU" sz="2400" b="1" spc="-10" dirty="0" smtClean="0">
                <a:latin typeface="Arial" pitchFamily="34" charset="0"/>
                <a:cs typeface="Arial" pitchFamily="34" charset="0"/>
              </a:rPr>
              <a:t>ой</a:t>
            </a:r>
            <a:r>
              <a:rPr sz="2400" b="1" spc="4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b="1" spc="-20" dirty="0" err="1" smtClean="0">
                <a:latin typeface="Arial" pitchFamily="34" charset="0"/>
                <a:cs typeface="Arial" pitchFamily="34" charset="0"/>
              </a:rPr>
              <a:t>грамотност</a:t>
            </a:r>
            <a:r>
              <a:rPr lang="ru-RU" sz="2400" b="1" spc="-20" dirty="0" smtClean="0">
                <a:latin typeface="Arial" pitchFamily="34" charset="0"/>
                <a:cs typeface="Arial" pitchFamily="34" charset="0"/>
              </a:rPr>
              <a:t>и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96520" marR="1659255" indent="-83820">
              <a:lnSpc>
                <a:spcPct val="100000"/>
              </a:lnSpc>
            </a:pPr>
            <a:r>
              <a:rPr sz="2400" b="1" dirty="0" err="1">
                <a:latin typeface="Arial" pitchFamily="34" charset="0"/>
                <a:cs typeface="Arial" pitchFamily="34" charset="0"/>
              </a:rPr>
              <a:t>младших</a:t>
            </a:r>
            <a:r>
              <a:rPr sz="2400" b="1" dirty="0">
                <a:latin typeface="Arial" pitchFamily="34" charset="0"/>
                <a:cs typeface="Arial" pitchFamily="34" charset="0"/>
              </a:rPr>
              <a:t> </a:t>
            </a:r>
            <a:r>
              <a:rPr sz="2400" b="1" spc="-15" dirty="0" err="1" smtClean="0">
                <a:latin typeface="Arial" pitchFamily="34" charset="0"/>
                <a:cs typeface="Arial" pitchFamily="34" charset="0"/>
              </a:rPr>
              <a:t>школьников</a:t>
            </a:r>
            <a:r>
              <a:rPr sz="2400" b="1" spc="-15" dirty="0" smtClean="0">
                <a:latin typeface="Arial" pitchFamily="34" charset="0"/>
                <a:cs typeface="Arial" pitchFamily="34" charset="0"/>
              </a:rPr>
              <a:t>,  </a:t>
            </a:r>
            <a:r>
              <a:rPr sz="2400" b="1" spc="-25" dirty="0" err="1" smtClean="0">
                <a:latin typeface="Arial" pitchFamily="34" charset="0"/>
                <a:cs typeface="Arial" pitchFamily="34" charset="0"/>
              </a:rPr>
              <a:t>позволяет</a:t>
            </a:r>
            <a:r>
              <a:rPr sz="2400" b="1" spc="-2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b="1" spc="-25" dirty="0">
                <a:latin typeface="Arial" pitchFamily="34" charset="0"/>
                <a:cs typeface="Arial" pitchFamily="34" charset="0"/>
              </a:rPr>
              <a:t>более</a:t>
            </a:r>
            <a:r>
              <a:rPr sz="2400" b="1" spc="5" dirty="0">
                <a:latin typeface="Arial" pitchFamily="34" charset="0"/>
                <a:cs typeface="Arial" pitchFamily="34" charset="0"/>
              </a:rPr>
              <a:t> </a:t>
            </a:r>
            <a:r>
              <a:rPr sz="2400" b="1" spc="-15" dirty="0">
                <a:latin typeface="Arial" pitchFamily="34" charset="0"/>
                <a:cs typeface="Arial" pitchFamily="34" charset="0"/>
              </a:rPr>
              <a:t>уверенно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12700" marR="688340">
              <a:lnSpc>
                <a:spcPct val="100000"/>
              </a:lnSpc>
            </a:pPr>
            <a:r>
              <a:rPr sz="2400" b="1" spc="-10" dirty="0">
                <a:latin typeface="Arial" pitchFamily="34" charset="0"/>
                <a:cs typeface="Arial" pitchFamily="34" charset="0"/>
              </a:rPr>
              <a:t>ориентироваться </a:t>
            </a:r>
            <a:r>
              <a:rPr sz="2400" b="1" dirty="0">
                <a:latin typeface="Arial" pitchFamily="34" charset="0"/>
                <a:cs typeface="Arial" pitchFamily="34" charset="0"/>
              </a:rPr>
              <a:t>в </a:t>
            </a:r>
            <a:r>
              <a:rPr sz="2400" b="1" spc="-10" dirty="0">
                <a:latin typeface="Arial" pitchFamily="34" charset="0"/>
                <a:cs typeface="Arial" pitchFamily="34" charset="0"/>
              </a:rPr>
              <a:t>простейших  </a:t>
            </a:r>
            <a:r>
              <a:rPr sz="2400" b="1" spc="-15" dirty="0">
                <a:latin typeface="Arial" pitchFamily="34" charset="0"/>
                <a:cs typeface="Arial" pitchFamily="34" charset="0"/>
              </a:rPr>
              <a:t>закономерностях </a:t>
            </a:r>
            <a:r>
              <a:rPr sz="2400" b="1" spc="-5" dirty="0">
                <a:latin typeface="Arial" pitchFamily="34" charset="0"/>
                <a:cs typeface="Arial" pitchFamily="34" charset="0"/>
              </a:rPr>
              <a:t>окружающей </a:t>
            </a:r>
            <a:r>
              <a:rPr sz="2400" b="1" dirty="0">
                <a:latin typeface="Arial" pitchFamily="34" charset="0"/>
                <a:cs typeface="Arial" pitchFamily="34" charset="0"/>
              </a:rPr>
              <a:t>их  </a:t>
            </a:r>
            <a:r>
              <a:rPr sz="2400" b="1" spc="-10" dirty="0">
                <a:latin typeface="Arial" pitchFamily="34" charset="0"/>
                <a:cs typeface="Arial" pitchFamily="34" charset="0"/>
              </a:rPr>
              <a:t>действительности </a:t>
            </a:r>
            <a:r>
              <a:rPr sz="2400" b="1" dirty="0">
                <a:latin typeface="Arial" pitchFamily="34" charset="0"/>
                <a:cs typeface="Arial" pitchFamily="34" charset="0"/>
              </a:rPr>
              <a:t>и</a:t>
            </a:r>
            <a:r>
              <a:rPr sz="2400" b="1" spc="35" dirty="0">
                <a:latin typeface="Arial" pitchFamily="34" charset="0"/>
                <a:cs typeface="Arial" pitchFamily="34" charset="0"/>
              </a:rPr>
              <a:t> </a:t>
            </a:r>
            <a:r>
              <a:rPr sz="2400" b="1" spc="-5" dirty="0">
                <a:latin typeface="Arial" pitchFamily="34" charset="0"/>
                <a:cs typeface="Arial" pitchFamily="34" charset="0"/>
              </a:rPr>
              <a:t>активнее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b="1" spc="-20" dirty="0">
                <a:latin typeface="Arial" pitchFamily="34" charset="0"/>
                <a:cs typeface="Arial" pitchFamily="34" charset="0"/>
              </a:rPr>
              <a:t>использовать математические </a:t>
            </a:r>
            <a:r>
              <a:rPr sz="2400" b="1" spc="-5" dirty="0">
                <a:latin typeface="Arial" pitchFamily="34" charset="0"/>
                <a:cs typeface="Arial" pitchFamily="34" charset="0"/>
              </a:rPr>
              <a:t>знания  </a:t>
            </a:r>
            <a:r>
              <a:rPr sz="2400" b="1" dirty="0">
                <a:latin typeface="Arial" pitchFamily="34" charset="0"/>
                <a:cs typeface="Arial" pitchFamily="34" charset="0"/>
              </a:rPr>
              <a:t>в </a:t>
            </a:r>
            <a:r>
              <a:rPr sz="2400" b="1" spc="-10" dirty="0">
                <a:latin typeface="Arial" pitchFamily="34" charset="0"/>
                <a:cs typeface="Arial" pitchFamily="34" charset="0"/>
              </a:rPr>
              <a:t>повседневной</a:t>
            </a:r>
            <a:r>
              <a:rPr sz="2400" b="1" spc="-15" dirty="0">
                <a:latin typeface="Arial" pitchFamily="34" charset="0"/>
                <a:cs typeface="Arial" pitchFamily="34" charset="0"/>
              </a:rPr>
              <a:t> </a:t>
            </a:r>
            <a:r>
              <a:rPr sz="2400" b="1" dirty="0">
                <a:latin typeface="Arial" pitchFamily="34" charset="0"/>
                <a:cs typeface="Arial" pitchFamily="34" charset="0"/>
              </a:rPr>
              <a:t>жизни.</a:t>
            </a:r>
            <a:endParaRPr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0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685801"/>
            <a:ext cx="784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Из Государственной программы РФ «Развитие образования (2018-2025 годы) от 26 декабря 2017»  года: …важнейшими показателями состояния и развития российского образования названы результаты наших школьников в международных сравнительных   исследованиях качества общего образования (PIRLS, TIMSS,PISA)….</a:t>
            </a:r>
          </a:p>
        </p:txBody>
      </p:sp>
    </p:spTree>
    <p:extLst>
      <p:ext uri="{BB962C8B-B14F-4D97-AF65-F5344CB8AC3E}">
        <p14:creationId xmlns="" xmlns:p14="http://schemas.microsoft.com/office/powerpoint/2010/main" val="38219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762000"/>
            <a:ext cx="6248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latin typeface="Arial" pitchFamily="34" charset="0"/>
                <a:cs typeface="Arial" pitchFamily="34" charset="0"/>
              </a:rPr>
              <a:t>Перспективы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8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Изучить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новые способы формирования математической грамотности.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2. Продолжить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составлять банк методических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идей.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3. Продумать формы работы по преемственности – гибкий переход из начальной школы в среднее звено обучения.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9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6511" y="214884"/>
            <a:ext cx="8642604" cy="6428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0964" y="2212848"/>
            <a:ext cx="2573274" cy="1930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027" y="4620780"/>
            <a:ext cx="8707374" cy="1847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1752600"/>
            <a:ext cx="7924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Приоритетная цель -  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формирование функциональной грамотности в системе общего образования.</a:t>
            </a:r>
            <a:endParaRPr lang="ru-RU" sz="4000" b="1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40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131" y="607512"/>
            <a:ext cx="739140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3600" b="1" spc="-5" dirty="0" err="1" smtClean="0">
                <a:latin typeface="Arial" pitchFamily="34" charset="0"/>
                <a:cs typeface="Arial" pitchFamily="34" charset="0"/>
              </a:rPr>
              <a:t>Функциональная</a:t>
            </a:r>
            <a:r>
              <a:rPr sz="3600" b="1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600" b="1" spc="-20" dirty="0">
                <a:latin typeface="Arial" pitchFamily="34" charset="0"/>
                <a:cs typeface="Arial" pitchFamily="34" charset="0"/>
              </a:rPr>
              <a:t>грамотность </a:t>
            </a:r>
            <a:r>
              <a:rPr sz="3600" b="1" dirty="0">
                <a:latin typeface="Arial" pitchFamily="34" charset="0"/>
                <a:cs typeface="Arial" pitchFamily="34" charset="0"/>
              </a:rPr>
              <a:t>–</a:t>
            </a:r>
            <a:r>
              <a:rPr sz="3600" b="1" spc="85" dirty="0">
                <a:latin typeface="Arial" pitchFamily="34" charset="0"/>
                <a:cs typeface="Arial" pitchFamily="34" charset="0"/>
              </a:rPr>
              <a:t> </a:t>
            </a:r>
            <a:r>
              <a:rPr sz="3600" b="1" spc="-15" dirty="0">
                <a:latin typeface="Arial" pitchFamily="34" charset="0"/>
                <a:cs typeface="Arial" pitchFamily="34" charset="0"/>
              </a:rPr>
              <a:t>способность</a:t>
            </a:r>
            <a:endParaRPr sz="3600" dirty="0">
              <a:latin typeface="Arial" pitchFamily="34" charset="0"/>
              <a:cs typeface="Arial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3600" b="1" spc="-15" dirty="0">
                <a:latin typeface="Arial" pitchFamily="34" charset="0"/>
                <a:cs typeface="Arial" pitchFamily="34" charset="0"/>
              </a:rPr>
              <a:t>человека </a:t>
            </a:r>
            <a:r>
              <a:rPr sz="3600" b="1" spc="-10" dirty="0">
                <a:latin typeface="Arial" pitchFamily="34" charset="0"/>
                <a:cs typeface="Arial" pitchFamily="34" charset="0"/>
              </a:rPr>
              <a:t>вступать </a:t>
            </a:r>
            <a:r>
              <a:rPr sz="3600" b="1" dirty="0">
                <a:latin typeface="Arial" pitchFamily="34" charset="0"/>
                <a:cs typeface="Arial" pitchFamily="34" charset="0"/>
              </a:rPr>
              <a:t>в </a:t>
            </a:r>
            <a:r>
              <a:rPr sz="3600" b="1" spc="-10" dirty="0">
                <a:latin typeface="Arial" pitchFamily="34" charset="0"/>
                <a:cs typeface="Arial" pitchFamily="34" charset="0"/>
              </a:rPr>
              <a:t>отношения </a:t>
            </a:r>
            <a:r>
              <a:rPr sz="3600" b="1" dirty="0">
                <a:latin typeface="Arial" pitchFamily="34" charset="0"/>
                <a:cs typeface="Arial" pitchFamily="34" charset="0"/>
              </a:rPr>
              <a:t>с внешней </a:t>
            </a:r>
            <a:r>
              <a:rPr sz="3600" b="1" spc="-5" dirty="0">
                <a:latin typeface="Arial" pitchFamily="34" charset="0"/>
                <a:cs typeface="Arial" pitchFamily="34" charset="0"/>
              </a:rPr>
              <a:t>средой,  быстро </a:t>
            </a:r>
            <a:r>
              <a:rPr sz="3600" b="1" spc="-10" dirty="0">
                <a:latin typeface="Arial" pitchFamily="34" charset="0"/>
                <a:cs typeface="Arial" pitchFamily="34" charset="0"/>
              </a:rPr>
              <a:t>адаптироваться </a:t>
            </a:r>
            <a:r>
              <a:rPr sz="3600" b="1" dirty="0">
                <a:latin typeface="Arial" pitchFamily="34" charset="0"/>
                <a:cs typeface="Arial" pitchFamily="34" charset="0"/>
              </a:rPr>
              <a:t>и </a:t>
            </a:r>
            <a:r>
              <a:rPr sz="3600" b="1" spc="-10" dirty="0">
                <a:latin typeface="Arial" pitchFamily="34" charset="0"/>
                <a:cs typeface="Arial" pitchFamily="34" charset="0"/>
              </a:rPr>
              <a:t>функционировать </a:t>
            </a:r>
            <a:r>
              <a:rPr sz="3600" b="1" dirty="0">
                <a:latin typeface="Arial" pitchFamily="34" charset="0"/>
                <a:cs typeface="Arial" pitchFamily="34" charset="0"/>
              </a:rPr>
              <a:t>в ней.  </a:t>
            </a:r>
            <a:endParaRPr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685800"/>
            <a:ext cx="708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Arial" pitchFamily="34" charset="0"/>
                <a:cs typeface="Arial" pitchFamily="34" charset="0"/>
              </a:rPr>
              <a:t>«Функционально грамотный человек -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отношений.</a:t>
            </a:r>
          </a:p>
          <a:p>
            <a:pPr algn="just"/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                           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А. А.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Леонтьев</a:t>
            </a:r>
            <a:endParaRPr lang="ru-RU" sz="2400" b="1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8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838200"/>
            <a:ext cx="7315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Arial" pitchFamily="34" charset="0"/>
                <a:cs typeface="Arial" pitchFamily="34" charset="0"/>
              </a:rPr>
              <a:t>Содержательные составляющие функциональной грамотности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математическая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грамотность 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читательская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грамотность 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• естественнонаучная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грамотность  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финансовая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грамотность  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глобальные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компетенции  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креативное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мышление</a:t>
            </a:r>
            <a:endParaRPr lang="ru-RU" sz="2800" b="1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96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762001"/>
            <a:ext cx="7924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Главные факторы качества школьного образования: </a:t>
            </a:r>
          </a:p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-высокая профессиональная подготовка педагогов (по результатам PISA),</a:t>
            </a:r>
          </a:p>
          <a:p>
            <a:pPr algn="just"/>
            <a:r>
              <a:rPr lang="ru-RU" sz="32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качество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учебных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заданий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(по результатам  PISA)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40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533400"/>
            <a:ext cx="7620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Arial" pitchFamily="34" charset="0"/>
                <a:cs typeface="Arial" pitchFamily="34" charset="0"/>
              </a:rPr>
              <a:t>Вклад  математики в развитие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компонентов функциональной грамотности младшего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школьника:</a:t>
            </a:r>
          </a:p>
          <a:p>
            <a:pPr algn="just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-с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введением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ФГОС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курсе математики появился новый раздел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«Работа с информацией». Это позволяет говорить о том, что минимальные знания и умения в работе с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информацией,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являются содержательной основой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информационной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грамотности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85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1100</Words>
  <Application>Microsoft Office PowerPoint</Application>
  <PresentationFormat>Экран (4:3)</PresentationFormat>
  <Paragraphs>122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Педагогические технологии кейс-технологии, проблемное обучение,  игровые технологии, ИКТ – технологии</vt:lpstr>
      <vt:lpstr>Метапредметные результаты обучающихся 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«Интеграция информационного   и образовательного пространства  в системе обучения школьников города Рудного»</dc:title>
  <dc:creator>WORK</dc:creator>
  <cp:lastModifiedBy>USER</cp:lastModifiedBy>
  <cp:revision>79</cp:revision>
  <dcterms:created xsi:type="dcterms:W3CDTF">2020-02-23T22:41:10Z</dcterms:created>
  <dcterms:modified xsi:type="dcterms:W3CDTF">2020-08-24T10:11:53Z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2020-02-23T00:00:00Z</vt:filetime>
  </property>
</Properties>
</file>