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пн 14.11.22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пн 14.11.22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пн 14.11.22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пн 14.11.22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пн 14.11.22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пн 14.11.22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пн 14.11.22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пн 14.11.22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пн 14.11.22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пн 14.11.22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пн 14.11.22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пн 14.11.22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548680"/>
            <a:ext cx="7772400" cy="3456384"/>
          </a:xfrm>
        </p:spPr>
        <p:txBody>
          <a:bodyPr>
            <a:normAutofit/>
          </a:bodyPr>
          <a:lstStyle/>
          <a:p>
            <a:r>
              <a:rPr lang="ru-RU" dirty="0" smtClean="0"/>
              <a:t>Решение неравенств  второй степени с одной переменной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0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089865"/>
              </p:ext>
            </p:extLst>
          </p:nvPr>
        </p:nvGraphicFramePr>
        <p:xfrm>
          <a:off x="304801" y="1607126"/>
          <a:ext cx="8482040" cy="4965146"/>
        </p:xfrm>
        <a:graphic>
          <a:graphicData uri="http://schemas.openxmlformats.org/drawingml/2006/table">
            <a:tbl>
              <a:tblPr/>
              <a:tblGrid>
                <a:gridCol w="692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6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6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6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07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82465" algn="l"/>
                        </a:tabLst>
                      </a:pP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866" marR="67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82465" algn="l"/>
                        </a:tabLst>
                      </a:pP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866" marR="67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82465" algn="l"/>
                        </a:tabLst>
                        <a:defRPr/>
                      </a:pP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866" marR="67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482465" algn="l"/>
                        </a:tabLst>
                        <a:defRPr/>
                      </a:pP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866" marR="67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72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82465" algn="l"/>
                        </a:tabLst>
                      </a:pP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866" marR="67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82465" algn="l"/>
                        </a:tabLst>
                      </a:pP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866" marR="67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82465" algn="l"/>
                        </a:tabLst>
                      </a:pP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866" marR="67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82465" algn="l"/>
                        </a:tabLst>
                      </a:pP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866" marR="67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72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82465" algn="l"/>
                        </a:tabLst>
                      </a:pP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866" marR="67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82465" algn="l"/>
                        </a:tabLst>
                      </a:pP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866" marR="67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82465" algn="l"/>
                        </a:tabLst>
                      </a:pP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866" marR="67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82465" algn="l"/>
                        </a:tabLst>
                      </a:pP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866" marR="67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4282" y="785794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неравенства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ах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х+с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0, используя график квадратичной функции 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1495400" y="2500313"/>
            <a:ext cx="1576402" cy="1214439"/>
          </a:xfrm>
          <a:custGeom>
            <a:avLst/>
            <a:gdLst>
              <a:gd name="connsiteX0" fmla="*/ 0 w 2264228"/>
              <a:gd name="connsiteY0" fmla="*/ 0 h 2461986"/>
              <a:gd name="connsiteX1" fmla="*/ 664028 w 2264228"/>
              <a:gd name="connsiteY1" fmla="*/ 1785257 h 2461986"/>
              <a:gd name="connsiteX2" fmla="*/ 1338943 w 2264228"/>
              <a:gd name="connsiteY2" fmla="*/ 2405743 h 2461986"/>
              <a:gd name="connsiteX3" fmla="*/ 1894114 w 2264228"/>
              <a:gd name="connsiteY3" fmla="*/ 1447800 h 2461986"/>
              <a:gd name="connsiteX4" fmla="*/ 2264228 w 2264228"/>
              <a:gd name="connsiteY4" fmla="*/ 0 h 246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4228" h="2461986">
                <a:moveTo>
                  <a:pt x="0" y="0"/>
                </a:moveTo>
                <a:cubicBezTo>
                  <a:pt x="220435" y="692150"/>
                  <a:pt x="440871" y="1384300"/>
                  <a:pt x="664028" y="1785257"/>
                </a:cubicBezTo>
                <a:cubicBezTo>
                  <a:pt x="887185" y="2186214"/>
                  <a:pt x="1133929" y="2461986"/>
                  <a:pt x="1338943" y="2405743"/>
                </a:cubicBezTo>
                <a:cubicBezTo>
                  <a:pt x="1543957" y="2349500"/>
                  <a:pt x="1739900" y="1848757"/>
                  <a:pt x="1894114" y="1447800"/>
                </a:cubicBezTo>
                <a:cubicBezTo>
                  <a:pt x="2048328" y="1046843"/>
                  <a:pt x="2156278" y="523421"/>
                  <a:pt x="2264228" y="0"/>
                </a:cubicBezTo>
              </a:path>
            </a:pathLst>
          </a:cu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214414" y="3357562"/>
            <a:ext cx="228111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143240" y="3357562"/>
            <a:ext cx="3337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X</a:t>
            </a:r>
            <a:endParaRPr lang="ru-RU" sz="2000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736252" y="3341912"/>
            <a:ext cx="434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71736" y="3357562"/>
            <a:ext cx="434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1400" dirty="0" smtClean="0">
                <a:solidFill>
                  <a:srgbClr val="FF0000"/>
                </a:solidFill>
              </a:rPr>
              <a:t>2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664946" y="3286124"/>
            <a:ext cx="142875" cy="1428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1857356" y="3286124"/>
            <a:ext cx="142875" cy="1428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34" name="Группа 33"/>
          <p:cNvGrpSpPr/>
          <p:nvPr/>
        </p:nvGrpSpPr>
        <p:grpSpPr>
          <a:xfrm>
            <a:off x="1296738" y="3121475"/>
            <a:ext cx="2243147" cy="214316"/>
            <a:chOff x="1285852" y="3143247"/>
            <a:chExt cx="2243147" cy="214316"/>
          </a:xfrm>
        </p:grpSpPr>
        <p:cxnSp>
          <p:nvCxnSpPr>
            <p:cNvPr id="18" name="Прямая соединительная линия 17"/>
            <p:cNvCxnSpPr/>
            <p:nvPr/>
          </p:nvCxnSpPr>
          <p:spPr bwMode="auto">
            <a:xfrm rot="5400000">
              <a:off x="1271564" y="3157536"/>
              <a:ext cx="214314" cy="185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auto">
            <a:xfrm rot="5400000">
              <a:off x="1457301" y="3157537"/>
              <a:ext cx="214314" cy="18573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auto">
            <a:xfrm rot="5400000">
              <a:off x="1643039" y="3157536"/>
              <a:ext cx="214314" cy="185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 rot="5400000">
              <a:off x="1828776" y="3157537"/>
              <a:ext cx="214314" cy="18573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 bwMode="auto">
            <a:xfrm rot="5400000">
              <a:off x="2771762" y="3157535"/>
              <a:ext cx="214314" cy="185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 bwMode="auto">
            <a:xfrm rot="5400000">
              <a:off x="2957499" y="3157536"/>
              <a:ext cx="214314" cy="18573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 bwMode="auto">
            <a:xfrm rot="5400000">
              <a:off x="3143237" y="3157535"/>
              <a:ext cx="214314" cy="185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 bwMode="auto">
            <a:xfrm rot="5400000">
              <a:off x="3328974" y="3157536"/>
              <a:ext cx="214314" cy="18573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1900900" y="171448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D&gt;0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54992" y="1714488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D=0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43768" y="1714488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D&lt;0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6606" y="2616646"/>
            <a:ext cx="667169" cy="579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482465" algn="l"/>
              </a:tabLst>
              <a:defRPr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a&gt;0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5720" y="4357694"/>
            <a:ext cx="667169" cy="579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482465" algn="l"/>
              </a:tabLst>
              <a:defRPr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</a:rPr>
              <a:t>a&lt;0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Times New Roman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1071538" y="3786190"/>
            <a:ext cx="2618024" cy="461665"/>
            <a:chOff x="857250" y="4500563"/>
            <a:chExt cx="2618024" cy="461665"/>
          </a:xfrm>
        </p:grpSpPr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857250" y="4500563"/>
              <a:ext cx="26180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Calibri" pitchFamily="34" charset="0"/>
                </a:rPr>
                <a:t>x    </a:t>
              </a:r>
              <a:r>
                <a:rPr lang="ru-RU" sz="2400" dirty="0" smtClean="0">
                  <a:latin typeface="Calibri" pitchFamily="34" charset="0"/>
                </a:rPr>
                <a:t>(-</a:t>
              </a:r>
              <a:r>
                <a:rPr lang="ru-RU" sz="2400" dirty="0">
                  <a:latin typeface="Calibri" pitchFamily="34" charset="0"/>
                </a:rPr>
                <a:t>∞</a:t>
              </a:r>
              <a:r>
                <a:rPr lang="ru-RU" sz="2400" dirty="0" smtClean="0">
                  <a:latin typeface="Calibri" pitchFamily="34" charset="0"/>
                </a:rPr>
                <a:t>;</a:t>
              </a:r>
              <a:r>
                <a:rPr lang="en-US" sz="2400" dirty="0" smtClean="0">
                  <a:latin typeface="Calibri" pitchFamily="34" charset="0"/>
                </a:rPr>
                <a:t>x</a:t>
              </a:r>
              <a:r>
                <a:rPr lang="en-US" sz="1400" dirty="0" smtClean="0">
                  <a:latin typeface="Calibri" pitchFamily="34" charset="0"/>
                </a:rPr>
                <a:t>1</a:t>
              </a:r>
              <a:r>
                <a:rPr lang="ru-RU" sz="2400" dirty="0" smtClean="0">
                  <a:latin typeface="Calibri" pitchFamily="34" charset="0"/>
                </a:rPr>
                <a:t>)</a:t>
              </a:r>
              <a:r>
                <a:rPr lang="en-US" sz="2400" dirty="0">
                  <a:latin typeface="Calibri" pitchFamily="34" charset="0"/>
                </a:rPr>
                <a:t>U</a:t>
              </a:r>
              <a:r>
                <a:rPr lang="ru-RU" sz="2400" dirty="0" smtClean="0">
                  <a:latin typeface="Calibri" pitchFamily="34" charset="0"/>
                </a:rPr>
                <a:t>(</a:t>
              </a:r>
              <a:r>
                <a:rPr lang="en-US" sz="2400" dirty="0" smtClean="0">
                  <a:latin typeface="Calibri" pitchFamily="34" charset="0"/>
                </a:rPr>
                <a:t>x</a:t>
              </a:r>
              <a:r>
                <a:rPr lang="en-US" sz="1400" dirty="0" smtClean="0">
                  <a:latin typeface="Calibri" pitchFamily="34" charset="0"/>
                </a:rPr>
                <a:t>2</a:t>
              </a:r>
              <a:r>
                <a:rPr lang="ru-RU" sz="2400" dirty="0" smtClean="0">
                  <a:latin typeface="Calibri" pitchFamily="34" charset="0"/>
                </a:rPr>
                <a:t>; </a:t>
              </a:r>
              <a:r>
                <a:rPr lang="ru-RU" sz="2400" dirty="0">
                  <a:latin typeface="Calibri" pitchFamily="34" charset="0"/>
                </a:rPr>
                <a:t>+∞)</a:t>
              </a:r>
              <a:endParaRPr lang="ru-RU" sz="2400" dirty="0"/>
            </a:p>
          </p:txBody>
        </p:sp>
        <p:pic>
          <p:nvPicPr>
            <p:cNvPr id="42" name="Object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1538" y="4572008"/>
              <a:ext cx="365126" cy="365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44" name="Полилиния 43"/>
          <p:cNvSpPr/>
          <p:nvPr/>
        </p:nvSpPr>
        <p:spPr>
          <a:xfrm>
            <a:off x="4000496" y="2500307"/>
            <a:ext cx="1576402" cy="857256"/>
          </a:xfrm>
          <a:custGeom>
            <a:avLst/>
            <a:gdLst>
              <a:gd name="connsiteX0" fmla="*/ 0 w 2264228"/>
              <a:gd name="connsiteY0" fmla="*/ 0 h 2461986"/>
              <a:gd name="connsiteX1" fmla="*/ 664028 w 2264228"/>
              <a:gd name="connsiteY1" fmla="*/ 1785257 h 2461986"/>
              <a:gd name="connsiteX2" fmla="*/ 1338943 w 2264228"/>
              <a:gd name="connsiteY2" fmla="*/ 2405743 h 2461986"/>
              <a:gd name="connsiteX3" fmla="*/ 1894114 w 2264228"/>
              <a:gd name="connsiteY3" fmla="*/ 1447800 h 2461986"/>
              <a:gd name="connsiteX4" fmla="*/ 2264228 w 2264228"/>
              <a:gd name="connsiteY4" fmla="*/ 0 h 246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4228" h="2461986">
                <a:moveTo>
                  <a:pt x="0" y="0"/>
                </a:moveTo>
                <a:cubicBezTo>
                  <a:pt x="220435" y="692150"/>
                  <a:pt x="440871" y="1384300"/>
                  <a:pt x="664028" y="1785257"/>
                </a:cubicBezTo>
                <a:cubicBezTo>
                  <a:pt x="887185" y="2186214"/>
                  <a:pt x="1133929" y="2461986"/>
                  <a:pt x="1338943" y="2405743"/>
                </a:cubicBezTo>
                <a:cubicBezTo>
                  <a:pt x="1543957" y="2349500"/>
                  <a:pt x="1739900" y="1848757"/>
                  <a:pt x="1894114" y="1447800"/>
                </a:cubicBezTo>
                <a:cubicBezTo>
                  <a:pt x="2048328" y="1046843"/>
                  <a:pt x="2156278" y="523421"/>
                  <a:pt x="2264228" y="0"/>
                </a:cubicBezTo>
              </a:path>
            </a:pathLst>
          </a:cu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3719510" y="3357562"/>
            <a:ext cx="228111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5648336" y="3357555"/>
            <a:ext cx="3337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X</a:t>
            </a:r>
            <a:endParaRPr lang="ru-RU" sz="2000" dirty="0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429124" y="3341905"/>
            <a:ext cx="9092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=x</a:t>
            </a:r>
            <a:r>
              <a:rPr lang="en-US" sz="1400" dirty="0" smtClean="0">
                <a:solidFill>
                  <a:srgbClr val="FF0000"/>
                </a:solidFill>
              </a:rPr>
              <a:t>2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4786314" y="3286117"/>
            <a:ext cx="142875" cy="1428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769268" y="3847490"/>
            <a:ext cx="2305439" cy="510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500"/>
              </a:lnSpc>
            </a:pPr>
            <a:r>
              <a:rPr lang="en-US" sz="2400" dirty="0" smtClean="0">
                <a:latin typeface="Calibri" pitchFamily="34" charset="0"/>
              </a:rPr>
              <a:t>x –</a:t>
            </a:r>
            <a:r>
              <a:rPr lang="ru-RU" sz="2400" dirty="0" smtClean="0">
                <a:latin typeface="Calibri" pitchFamily="34" charset="0"/>
              </a:rPr>
              <a:t>любое число,</a:t>
            </a:r>
            <a:endParaRPr lang="en-US" sz="2400" dirty="0" smtClean="0">
              <a:latin typeface="Calibri" pitchFamily="34" charset="0"/>
            </a:endParaRPr>
          </a:p>
          <a:p>
            <a:pPr>
              <a:lnSpc>
                <a:spcPts val="1500"/>
              </a:lnSpc>
            </a:pPr>
            <a:r>
              <a:rPr lang="ru-RU" sz="2400" dirty="0" smtClean="0">
                <a:latin typeface="Calibri" pitchFamily="34" charset="0"/>
              </a:rPr>
              <a:t>кроме </a:t>
            </a:r>
            <a:r>
              <a:rPr lang="en-US" sz="2400" dirty="0" smtClean="0">
                <a:latin typeface="Calibri" pitchFamily="34" charset="0"/>
              </a:rPr>
              <a:t>x</a:t>
            </a:r>
            <a:r>
              <a:rPr lang="en-US" sz="1400" dirty="0" smtClean="0">
                <a:latin typeface="Calibri" pitchFamily="34" charset="0"/>
              </a:rPr>
              <a:t>1</a:t>
            </a:r>
            <a:endParaRPr lang="ru-RU" sz="1400" dirty="0"/>
          </a:p>
        </p:txBody>
      </p:sp>
      <p:grpSp>
        <p:nvGrpSpPr>
          <p:cNvPr id="65" name="Группа 64"/>
          <p:cNvGrpSpPr/>
          <p:nvPr/>
        </p:nvGrpSpPr>
        <p:grpSpPr>
          <a:xfrm>
            <a:off x="3736516" y="3143248"/>
            <a:ext cx="2186000" cy="214316"/>
            <a:chOff x="3736516" y="3143248"/>
            <a:chExt cx="2186000" cy="214316"/>
          </a:xfrm>
        </p:grpSpPr>
        <p:cxnSp>
          <p:nvCxnSpPr>
            <p:cNvPr id="53" name="Прямая соединительная линия 52"/>
            <p:cNvCxnSpPr/>
            <p:nvPr/>
          </p:nvCxnSpPr>
          <p:spPr bwMode="auto">
            <a:xfrm rot="5400000">
              <a:off x="4093710" y="3157537"/>
              <a:ext cx="214314" cy="185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 bwMode="auto">
            <a:xfrm rot="5400000">
              <a:off x="4279447" y="3157538"/>
              <a:ext cx="214314" cy="18573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 bwMode="auto">
            <a:xfrm rot="5400000">
              <a:off x="4465185" y="3157537"/>
              <a:ext cx="214314" cy="185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 bwMode="auto">
            <a:xfrm rot="5400000">
              <a:off x="4650922" y="3157538"/>
              <a:ext cx="214314" cy="18573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 bwMode="auto">
            <a:xfrm rot="5400000">
              <a:off x="4986340" y="3157536"/>
              <a:ext cx="214314" cy="185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 bwMode="auto">
            <a:xfrm rot="5400000">
              <a:off x="5172077" y="3157537"/>
              <a:ext cx="214314" cy="18573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 bwMode="auto">
            <a:xfrm rot="5400000">
              <a:off x="5357815" y="3157536"/>
              <a:ext cx="214314" cy="185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 bwMode="auto">
            <a:xfrm rot="5400000">
              <a:off x="5543552" y="3157537"/>
              <a:ext cx="214314" cy="18573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 bwMode="auto">
            <a:xfrm rot="5400000">
              <a:off x="3722228" y="3157536"/>
              <a:ext cx="214314" cy="185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 bwMode="auto">
            <a:xfrm rot="5400000">
              <a:off x="3907965" y="3157537"/>
              <a:ext cx="214314" cy="18573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 bwMode="auto">
            <a:xfrm rot="5400000">
              <a:off x="5722491" y="3157537"/>
              <a:ext cx="214314" cy="18573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Полилиния 101"/>
          <p:cNvSpPr/>
          <p:nvPr/>
        </p:nvSpPr>
        <p:spPr>
          <a:xfrm>
            <a:off x="6517740" y="2500306"/>
            <a:ext cx="1576402" cy="714380"/>
          </a:xfrm>
          <a:custGeom>
            <a:avLst/>
            <a:gdLst>
              <a:gd name="connsiteX0" fmla="*/ 0 w 2264228"/>
              <a:gd name="connsiteY0" fmla="*/ 0 h 2461986"/>
              <a:gd name="connsiteX1" fmla="*/ 664028 w 2264228"/>
              <a:gd name="connsiteY1" fmla="*/ 1785257 h 2461986"/>
              <a:gd name="connsiteX2" fmla="*/ 1338943 w 2264228"/>
              <a:gd name="connsiteY2" fmla="*/ 2405743 h 2461986"/>
              <a:gd name="connsiteX3" fmla="*/ 1894114 w 2264228"/>
              <a:gd name="connsiteY3" fmla="*/ 1447800 h 2461986"/>
              <a:gd name="connsiteX4" fmla="*/ 2264228 w 2264228"/>
              <a:gd name="connsiteY4" fmla="*/ 0 h 246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4228" h="2461986">
                <a:moveTo>
                  <a:pt x="0" y="0"/>
                </a:moveTo>
                <a:cubicBezTo>
                  <a:pt x="220435" y="692150"/>
                  <a:pt x="440871" y="1384300"/>
                  <a:pt x="664028" y="1785257"/>
                </a:cubicBezTo>
                <a:cubicBezTo>
                  <a:pt x="887185" y="2186214"/>
                  <a:pt x="1133929" y="2461986"/>
                  <a:pt x="1338943" y="2405743"/>
                </a:cubicBezTo>
                <a:cubicBezTo>
                  <a:pt x="1543957" y="2349500"/>
                  <a:pt x="1739900" y="1848757"/>
                  <a:pt x="1894114" y="1447800"/>
                </a:cubicBezTo>
                <a:cubicBezTo>
                  <a:pt x="2048328" y="1046843"/>
                  <a:pt x="2156278" y="523421"/>
                  <a:pt x="2264228" y="0"/>
                </a:cubicBezTo>
              </a:path>
            </a:pathLst>
          </a:cu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6286512" y="3857628"/>
            <a:ext cx="2228495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500"/>
              </a:lnSpc>
            </a:pPr>
            <a:r>
              <a:rPr lang="en-US" sz="2400" dirty="0" smtClean="0">
                <a:latin typeface="Calibri" pitchFamily="34" charset="0"/>
              </a:rPr>
              <a:t>x –</a:t>
            </a:r>
            <a:r>
              <a:rPr lang="ru-RU" sz="2400" dirty="0" smtClean="0">
                <a:latin typeface="Calibri" pitchFamily="34" charset="0"/>
              </a:rPr>
              <a:t>любое число</a:t>
            </a:r>
            <a:endParaRPr lang="ru-RU" sz="1400" dirty="0"/>
          </a:p>
        </p:txBody>
      </p:sp>
      <p:cxnSp>
        <p:nvCxnSpPr>
          <p:cNvPr id="117" name="Прямая со стрелкой 116"/>
          <p:cNvCxnSpPr/>
          <p:nvPr/>
        </p:nvCxnSpPr>
        <p:spPr>
          <a:xfrm>
            <a:off x="6357950" y="3500438"/>
            <a:ext cx="228111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Прямоугольник 117"/>
          <p:cNvSpPr>
            <a:spLocks noChangeArrowheads="1"/>
          </p:cNvSpPr>
          <p:nvPr/>
        </p:nvSpPr>
        <p:spPr bwMode="auto">
          <a:xfrm>
            <a:off x="8358214" y="3500438"/>
            <a:ext cx="3337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X</a:t>
            </a:r>
            <a:endParaRPr lang="ru-RU" sz="2000" dirty="0"/>
          </a:p>
        </p:txBody>
      </p:sp>
      <p:grpSp>
        <p:nvGrpSpPr>
          <p:cNvPr id="120" name="Группа 119"/>
          <p:cNvGrpSpPr/>
          <p:nvPr/>
        </p:nvGrpSpPr>
        <p:grpSpPr>
          <a:xfrm>
            <a:off x="6379722" y="3264352"/>
            <a:ext cx="2192806" cy="225200"/>
            <a:chOff x="6379722" y="3275238"/>
            <a:chExt cx="2192806" cy="225200"/>
          </a:xfrm>
        </p:grpSpPr>
        <p:cxnSp>
          <p:nvCxnSpPr>
            <p:cNvPr id="106" name="Прямая соединительная линия 105"/>
            <p:cNvCxnSpPr/>
            <p:nvPr/>
          </p:nvCxnSpPr>
          <p:spPr bwMode="auto">
            <a:xfrm rot="5400000">
              <a:off x="6736916" y="3300411"/>
              <a:ext cx="214314" cy="185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 bwMode="auto">
            <a:xfrm rot="5400000">
              <a:off x="6922653" y="3300412"/>
              <a:ext cx="214314" cy="18573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 bwMode="auto">
            <a:xfrm rot="5400000">
              <a:off x="7108391" y="3300411"/>
              <a:ext cx="214314" cy="185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 bwMode="auto">
            <a:xfrm rot="5400000">
              <a:off x="7294128" y="3300412"/>
              <a:ext cx="214314" cy="18573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 bwMode="auto">
            <a:xfrm rot="5400000">
              <a:off x="7629546" y="3300410"/>
              <a:ext cx="214314" cy="185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 bwMode="auto">
            <a:xfrm rot="5400000">
              <a:off x="7822089" y="3300411"/>
              <a:ext cx="214314" cy="18573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 bwMode="auto">
            <a:xfrm rot="5400000">
              <a:off x="8007827" y="3300410"/>
              <a:ext cx="214314" cy="185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 bwMode="auto">
            <a:xfrm rot="5400000">
              <a:off x="8193564" y="3300411"/>
              <a:ext cx="214314" cy="18573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 bwMode="auto">
            <a:xfrm rot="5400000">
              <a:off x="6365434" y="3300410"/>
              <a:ext cx="214314" cy="185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 bwMode="auto">
            <a:xfrm rot="5400000">
              <a:off x="6551171" y="3300411"/>
              <a:ext cx="214314" cy="18573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 bwMode="auto">
            <a:xfrm rot="5400000">
              <a:off x="8372503" y="3300411"/>
              <a:ext cx="214314" cy="18573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 bwMode="auto">
            <a:xfrm rot="5400000">
              <a:off x="7479864" y="3289526"/>
              <a:ext cx="214314" cy="185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Полилиния 138"/>
          <p:cNvSpPr/>
          <p:nvPr/>
        </p:nvSpPr>
        <p:spPr>
          <a:xfrm flipV="1">
            <a:off x="1494044" y="4643446"/>
            <a:ext cx="1576402" cy="1214439"/>
          </a:xfrm>
          <a:custGeom>
            <a:avLst/>
            <a:gdLst>
              <a:gd name="connsiteX0" fmla="*/ 0 w 2264228"/>
              <a:gd name="connsiteY0" fmla="*/ 0 h 2461986"/>
              <a:gd name="connsiteX1" fmla="*/ 664028 w 2264228"/>
              <a:gd name="connsiteY1" fmla="*/ 1785257 h 2461986"/>
              <a:gd name="connsiteX2" fmla="*/ 1338943 w 2264228"/>
              <a:gd name="connsiteY2" fmla="*/ 2405743 h 2461986"/>
              <a:gd name="connsiteX3" fmla="*/ 1894114 w 2264228"/>
              <a:gd name="connsiteY3" fmla="*/ 1447800 h 2461986"/>
              <a:gd name="connsiteX4" fmla="*/ 2264228 w 2264228"/>
              <a:gd name="connsiteY4" fmla="*/ 0 h 246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4228" h="2461986">
                <a:moveTo>
                  <a:pt x="0" y="0"/>
                </a:moveTo>
                <a:cubicBezTo>
                  <a:pt x="220435" y="692150"/>
                  <a:pt x="440871" y="1384300"/>
                  <a:pt x="664028" y="1785257"/>
                </a:cubicBezTo>
                <a:cubicBezTo>
                  <a:pt x="887185" y="2186214"/>
                  <a:pt x="1133929" y="2461986"/>
                  <a:pt x="1338943" y="2405743"/>
                </a:cubicBezTo>
                <a:cubicBezTo>
                  <a:pt x="1543957" y="2349500"/>
                  <a:pt x="1739900" y="1848757"/>
                  <a:pt x="1894114" y="1447800"/>
                </a:cubicBezTo>
                <a:cubicBezTo>
                  <a:pt x="2048328" y="1046843"/>
                  <a:pt x="2156278" y="523421"/>
                  <a:pt x="2264228" y="0"/>
                </a:cubicBezTo>
              </a:path>
            </a:pathLst>
          </a:cu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0" name="TextBox 139"/>
          <p:cNvSpPr txBox="1">
            <a:spLocks noChangeArrowheads="1"/>
          </p:cNvSpPr>
          <p:nvPr/>
        </p:nvSpPr>
        <p:spPr bwMode="auto">
          <a:xfrm>
            <a:off x="1643042" y="4429132"/>
            <a:ext cx="434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41" name="TextBox 140"/>
          <p:cNvSpPr txBox="1">
            <a:spLocks noChangeArrowheads="1"/>
          </p:cNvSpPr>
          <p:nvPr/>
        </p:nvSpPr>
        <p:spPr bwMode="auto">
          <a:xfrm>
            <a:off x="2643174" y="4429132"/>
            <a:ext cx="434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1400" dirty="0" smtClean="0">
                <a:solidFill>
                  <a:srgbClr val="FF0000"/>
                </a:solidFill>
              </a:rPr>
              <a:t>2</a:t>
            </a:r>
            <a:endParaRPr lang="ru-RU" sz="1400" dirty="0">
              <a:solidFill>
                <a:srgbClr val="FF0000"/>
              </a:solidFill>
            </a:endParaRPr>
          </a:p>
        </p:txBody>
      </p:sp>
      <p:grpSp>
        <p:nvGrpSpPr>
          <p:cNvPr id="95" name="Группа 94"/>
          <p:cNvGrpSpPr/>
          <p:nvPr/>
        </p:nvGrpSpPr>
        <p:grpSpPr>
          <a:xfrm>
            <a:off x="1971662" y="4890418"/>
            <a:ext cx="557213" cy="214315"/>
            <a:chOff x="1971662" y="4890418"/>
            <a:chExt cx="557213" cy="214315"/>
          </a:xfrm>
        </p:grpSpPr>
        <p:cxnSp>
          <p:nvCxnSpPr>
            <p:cNvPr id="149" name="Прямая соединительная линия 148"/>
            <p:cNvCxnSpPr/>
            <p:nvPr/>
          </p:nvCxnSpPr>
          <p:spPr bwMode="auto">
            <a:xfrm rot="5400000">
              <a:off x="1957374" y="4904706"/>
              <a:ext cx="214314" cy="185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 bwMode="auto">
            <a:xfrm rot="5400000">
              <a:off x="2143111" y="4904707"/>
              <a:ext cx="214314" cy="18573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/>
            <p:cNvCxnSpPr/>
            <p:nvPr/>
          </p:nvCxnSpPr>
          <p:spPr bwMode="auto">
            <a:xfrm rot="5400000">
              <a:off x="2328849" y="4904706"/>
              <a:ext cx="214314" cy="18573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Группа 152"/>
          <p:cNvGrpSpPr/>
          <p:nvPr/>
        </p:nvGrpSpPr>
        <p:grpSpPr>
          <a:xfrm>
            <a:off x="1571604" y="6110607"/>
            <a:ext cx="1309974" cy="461665"/>
            <a:chOff x="857250" y="4500563"/>
            <a:chExt cx="1309974" cy="461665"/>
          </a:xfrm>
        </p:grpSpPr>
        <p:sp>
          <p:nvSpPr>
            <p:cNvPr id="154" name="TextBox 153"/>
            <p:cNvSpPr txBox="1">
              <a:spLocks noChangeArrowheads="1"/>
            </p:cNvSpPr>
            <p:nvPr/>
          </p:nvSpPr>
          <p:spPr bwMode="auto">
            <a:xfrm>
              <a:off x="857250" y="4500563"/>
              <a:ext cx="130997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Calibri" pitchFamily="34" charset="0"/>
                </a:rPr>
                <a:t>x    </a:t>
              </a:r>
              <a:r>
                <a:rPr lang="ru-RU" sz="2400" dirty="0" smtClean="0">
                  <a:latin typeface="Calibri" pitchFamily="34" charset="0"/>
                </a:rPr>
                <a:t>(</a:t>
              </a:r>
              <a:r>
                <a:rPr lang="en-US" sz="2400" dirty="0" smtClean="0">
                  <a:latin typeface="Calibri" pitchFamily="34" charset="0"/>
                </a:rPr>
                <a:t>x</a:t>
              </a:r>
              <a:r>
                <a:rPr lang="en-US" sz="1400" dirty="0" smtClean="0">
                  <a:latin typeface="Calibri" pitchFamily="34" charset="0"/>
                </a:rPr>
                <a:t>1</a:t>
              </a:r>
              <a:r>
                <a:rPr lang="ru-RU" sz="2400" dirty="0" smtClean="0">
                  <a:latin typeface="Calibri" pitchFamily="34" charset="0"/>
                </a:rPr>
                <a:t>;</a:t>
              </a:r>
              <a:r>
                <a:rPr lang="en-US" sz="2400" dirty="0" smtClean="0">
                  <a:latin typeface="Calibri" pitchFamily="34" charset="0"/>
                </a:rPr>
                <a:t>x</a:t>
              </a:r>
              <a:r>
                <a:rPr lang="en-US" sz="1400" dirty="0" smtClean="0">
                  <a:latin typeface="Calibri" pitchFamily="34" charset="0"/>
                </a:rPr>
                <a:t>2</a:t>
              </a:r>
              <a:r>
                <a:rPr lang="ru-RU" sz="2400" dirty="0" smtClean="0">
                  <a:latin typeface="Calibri" pitchFamily="34" charset="0"/>
                </a:rPr>
                <a:t>)</a:t>
              </a:r>
              <a:endParaRPr lang="ru-RU" sz="2400" dirty="0">
                <a:latin typeface="Calibri" pitchFamily="34" charset="0"/>
              </a:endParaRPr>
            </a:p>
          </p:txBody>
        </p:sp>
        <p:pic>
          <p:nvPicPr>
            <p:cNvPr id="155" name="Object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1538" y="4572008"/>
              <a:ext cx="365126" cy="365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56" name="Прямая со стрелкой 155"/>
          <p:cNvCxnSpPr/>
          <p:nvPr/>
        </p:nvCxnSpPr>
        <p:spPr>
          <a:xfrm>
            <a:off x="1142976" y="4857760"/>
            <a:ext cx="228111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ямоугольник 93"/>
          <p:cNvSpPr>
            <a:spLocks noChangeArrowheads="1"/>
          </p:cNvSpPr>
          <p:nvPr/>
        </p:nvSpPr>
        <p:spPr bwMode="auto">
          <a:xfrm>
            <a:off x="3143240" y="4857760"/>
            <a:ext cx="3337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X</a:t>
            </a:r>
            <a:endParaRPr lang="ru-RU" sz="2000" dirty="0"/>
          </a:p>
        </p:txBody>
      </p:sp>
      <p:sp>
        <p:nvSpPr>
          <p:cNvPr id="97" name="Полилиния 96"/>
          <p:cNvSpPr/>
          <p:nvPr/>
        </p:nvSpPr>
        <p:spPr>
          <a:xfrm flipV="1">
            <a:off x="4115478" y="4857760"/>
            <a:ext cx="1576402" cy="928694"/>
          </a:xfrm>
          <a:custGeom>
            <a:avLst/>
            <a:gdLst>
              <a:gd name="connsiteX0" fmla="*/ 0 w 2264228"/>
              <a:gd name="connsiteY0" fmla="*/ 0 h 2461986"/>
              <a:gd name="connsiteX1" fmla="*/ 664028 w 2264228"/>
              <a:gd name="connsiteY1" fmla="*/ 1785257 h 2461986"/>
              <a:gd name="connsiteX2" fmla="*/ 1338943 w 2264228"/>
              <a:gd name="connsiteY2" fmla="*/ 2405743 h 2461986"/>
              <a:gd name="connsiteX3" fmla="*/ 1894114 w 2264228"/>
              <a:gd name="connsiteY3" fmla="*/ 1447800 h 2461986"/>
              <a:gd name="connsiteX4" fmla="*/ 2264228 w 2264228"/>
              <a:gd name="connsiteY4" fmla="*/ 0 h 246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4228" h="2461986">
                <a:moveTo>
                  <a:pt x="0" y="0"/>
                </a:moveTo>
                <a:cubicBezTo>
                  <a:pt x="220435" y="692150"/>
                  <a:pt x="440871" y="1384300"/>
                  <a:pt x="664028" y="1785257"/>
                </a:cubicBezTo>
                <a:cubicBezTo>
                  <a:pt x="887185" y="2186214"/>
                  <a:pt x="1133929" y="2461986"/>
                  <a:pt x="1338943" y="2405743"/>
                </a:cubicBezTo>
                <a:cubicBezTo>
                  <a:pt x="1543957" y="2349500"/>
                  <a:pt x="1739900" y="1848757"/>
                  <a:pt x="1894114" y="1447800"/>
                </a:cubicBezTo>
                <a:cubicBezTo>
                  <a:pt x="2048328" y="1046843"/>
                  <a:pt x="2156278" y="523421"/>
                  <a:pt x="2264228" y="0"/>
                </a:cubicBezTo>
              </a:path>
            </a:pathLst>
          </a:cu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99" name="Прямая со стрелкой 98"/>
          <p:cNvCxnSpPr/>
          <p:nvPr/>
        </p:nvCxnSpPr>
        <p:spPr>
          <a:xfrm>
            <a:off x="3720866" y="4857760"/>
            <a:ext cx="228111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ик 99"/>
          <p:cNvSpPr>
            <a:spLocks noChangeArrowheads="1"/>
          </p:cNvSpPr>
          <p:nvPr/>
        </p:nvSpPr>
        <p:spPr bwMode="auto">
          <a:xfrm>
            <a:off x="5721130" y="5072074"/>
            <a:ext cx="3337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X</a:t>
            </a:r>
            <a:endParaRPr lang="ru-RU" sz="2000" dirty="0"/>
          </a:p>
        </p:txBody>
      </p:sp>
      <p:sp>
        <p:nvSpPr>
          <p:cNvPr id="96" name="Овал 95"/>
          <p:cNvSpPr/>
          <p:nvPr/>
        </p:nvSpPr>
        <p:spPr>
          <a:xfrm>
            <a:off x="4929191" y="4786322"/>
            <a:ext cx="142875" cy="1428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2000232" y="4786322"/>
            <a:ext cx="142875" cy="1428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2" name="Овал 141"/>
          <p:cNvSpPr/>
          <p:nvPr/>
        </p:nvSpPr>
        <p:spPr>
          <a:xfrm>
            <a:off x="2571736" y="4786322"/>
            <a:ext cx="142875" cy="1428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4572000" y="4429132"/>
            <a:ext cx="9092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=x</a:t>
            </a:r>
            <a:r>
              <a:rPr lang="en-US" sz="1400" dirty="0" smtClean="0">
                <a:solidFill>
                  <a:srgbClr val="FF0000"/>
                </a:solidFill>
              </a:rPr>
              <a:t>2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4000496" y="6258212"/>
            <a:ext cx="1875065" cy="314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500"/>
              </a:lnSpc>
            </a:pPr>
            <a:r>
              <a:rPr lang="ru-RU" sz="2400" dirty="0" smtClean="0">
                <a:latin typeface="Calibri" pitchFamily="34" charset="0"/>
              </a:rPr>
              <a:t>Решений нет</a:t>
            </a:r>
            <a:endParaRPr lang="ru-RU" sz="1400" dirty="0"/>
          </a:p>
        </p:txBody>
      </p:sp>
      <p:sp>
        <p:nvSpPr>
          <p:cNvPr id="105" name="Полилиния 104"/>
          <p:cNvSpPr/>
          <p:nvPr/>
        </p:nvSpPr>
        <p:spPr>
          <a:xfrm flipV="1">
            <a:off x="6615808" y="5000636"/>
            <a:ext cx="1576402" cy="642942"/>
          </a:xfrm>
          <a:custGeom>
            <a:avLst/>
            <a:gdLst>
              <a:gd name="connsiteX0" fmla="*/ 0 w 2264228"/>
              <a:gd name="connsiteY0" fmla="*/ 0 h 2461986"/>
              <a:gd name="connsiteX1" fmla="*/ 664028 w 2264228"/>
              <a:gd name="connsiteY1" fmla="*/ 1785257 h 2461986"/>
              <a:gd name="connsiteX2" fmla="*/ 1338943 w 2264228"/>
              <a:gd name="connsiteY2" fmla="*/ 2405743 h 2461986"/>
              <a:gd name="connsiteX3" fmla="*/ 1894114 w 2264228"/>
              <a:gd name="connsiteY3" fmla="*/ 1447800 h 2461986"/>
              <a:gd name="connsiteX4" fmla="*/ 2264228 w 2264228"/>
              <a:gd name="connsiteY4" fmla="*/ 0 h 246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4228" h="2461986">
                <a:moveTo>
                  <a:pt x="0" y="0"/>
                </a:moveTo>
                <a:cubicBezTo>
                  <a:pt x="220435" y="692150"/>
                  <a:pt x="440871" y="1384300"/>
                  <a:pt x="664028" y="1785257"/>
                </a:cubicBezTo>
                <a:cubicBezTo>
                  <a:pt x="887185" y="2186214"/>
                  <a:pt x="1133929" y="2461986"/>
                  <a:pt x="1338943" y="2405743"/>
                </a:cubicBezTo>
                <a:cubicBezTo>
                  <a:pt x="1543957" y="2349500"/>
                  <a:pt x="1739900" y="1848757"/>
                  <a:pt x="1894114" y="1447800"/>
                </a:cubicBezTo>
                <a:cubicBezTo>
                  <a:pt x="2048328" y="1046843"/>
                  <a:pt x="2156278" y="523421"/>
                  <a:pt x="2264228" y="0"/>
                </a:cubicBezTo>
              </a:path>
            </a:pathLst>
          </a:cu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144" name="Прямая со стрелкой 143"/>
          <p:cNvCxnSpPr/>
          <p:nvPr/>
        </p:nvCxnSpPr>
        <p:spPr>
          <a:xfrm>
            <a:off x="6221196" y="4743192"/>
            <a:ext cx="228111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Прямоугольник 144"/>
          <p:cNvSpPr>
            <a:spLocks noChangeArrowheads="1"/>
          </p:cNvSpPr>
          <p:nvPr/>
        </p:nvSpPr>
        <p:spPr bwMode="auto">
          <a:xfrm>
            <a:off x="8221460" y="4957506"/>
            <a:ext cx="3337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X</a:t>
            </a:r>
            <a:endParaRPr lang="ru-RU" sz="2000" dirty="0"/>
          </a:p>
        </p:txBody>
      </p:sp>
      <p:sp>
        <p:nvSpPr>
          <p:cNvPr id="146" name="TextBox 145"/>
          <p:cNvSpPr txBox="1">
            <a:spLocks noChangeArrowheads="1"/>
          </p:cNvSpPr>
          <p:nvPr/>
        </p:nvSpPr>
        <p:spPr bwMode="auto">
          <a:xfrm>
            <a:off x="6500826" y="6143644"/>
            <a:ext cx="1875065" cy="314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500"/>
              </a:lnSpc>
            </a:pPr>
            <a:r>
              <a:rPr lang="ru-RU" sz="2400" dirty="0" smtClean="0">
                <a:latin typeface="Calibri" pitchFamily="34" charset="0"/>
              </a:rPr>
              <a:t>Решений нет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1321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2000"/>
                            </p:stCondLst>
                            <p:childTnLst>
                              <p:par>
                                <p:cTn id="3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00"/>
                            </p:stCondLst>
                            <p:childTnLst>
                              <p:par>
                                <p:cTn id="3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2" grpId="0"/>
      <p:bldP spid="13" grpId="0"/>
      <p:bldP spid="14" grpId="0"/>
      <p:bldP spid="25" grpId="0" animBg="1"/>
      <p:bldP spid="26" grpId="0" animBg="1"/>
      <p:bldP spid="35" grpId="0"/>
      <p:bldP spid="36" grpId="0"/>
      <p:bldP spid="37" grpId="0"/>
      <p:bldP spid="38" grpId="0"/>
      <p:bldP spid="39" grpId="0"/>
      <p:bldP spid="44" grpId="0" animBg="1"/>
      <p:bldP spid="46" grpId="0"/>
      <p:bldP spid="47" grpId="0"/>
      <p:bldP spid="48" grpId="0" animBg="1"/>
      <p:bldP spid="50" grpId="0"/>
      <p:bldP spid="102" grpId="0" animBg="1"/>
      <p:bldP spid="104" grpId="0"/>
      <p:bldP spid="118" grpId="0"/>
      <p:bldP spid="139" grpId="0" animBg="1"/>
      <p:bldP spid="140" grpId="0"/>
      <p:bldP spid="141" grpId="0"/>
      <p:bldP spid="94" grpId="0"/>
      <p:bldP spid="97" grpId="0" animBg="1"/>
      <p:bldP spid="100" grpId="0"/>
      <p:bldP spid="96" grpId="0" animBg="1"/>
      <p:bldP spid="143" grpId="0" animBg="1"/>
      <p:bldP spid="142" grpId="0" animBg="1"/>
      <p:bldP spid="101" grpId="0"/>
      <p:bldP spid="103" grpId="0"/>
      <p:bldP spid="105" grpId="0" animBg="1"/>
      <p:bldP spid="145" grpId="0"/>
      <p:bldP spid="1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найди решение </a:t>
            </a:r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f(x) &gt; 0, 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запиши ответ</a:t>
            </a:r>
            <a:r>
              <a:rPr lang="ru-RU" dirty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928665" y="1587398"/>
            <a:ext cx="3857649" cy="4127618"/>
            <a:chOff x="3635375" y="1188354"/>
            <a:chExt cx="5005414" cy="5527608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3635375" y="1446213"/>
              <a:ext cx="4991100" cy="5078411"/>
              <a:chOff x="2412" y="464"/>
              <a:chExt cx="3144" cy="3199"/>
            </a:xfrm>
          </p:grpSpPr>
          <p:sp>
            <p:nvSpPr>
              <p:cNvPr id="10" name="Freeform 23"/>
              <p:cNvSpPr>
                <a:spLocks/>
              </p:cNvSpPr>
              <p:nvPr/>
            </p:nvSpPr>
            <p:spPr bwMode="auto">
              <a:xfrm>
                <a:off x="5332" y="480"/>
                <a:ext cx="4" cy="317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72"/>
                  </a:cxn>
                </a:cxnLst>
                <a:rect l="0" t="0" r="r" b="b"/>
                <a:pathLst>
                  <a:path w="4" h="3172">
                    <a:moveTo>
                      <a:pt x="4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" name="Freeform 3"/>
              <p:cNvSpPr>
                <a:spLocks/>
              </p:cNvSpPr>
              <p:nvPr/>
            </p:nvSpPr>
            <p:spPr bwMode="auto">
              <a:xfrm>
                <a:off x="2424" y="472"/>
                <a:ext cx="2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3172"/>
                  </a:cxn>
                </a:cxnLst>
                <a:rect l="0" t="0" r="r" b="b"/>
                <a:pathLst>
                  <a:path w="2" h="3172">
                    <a:moveTo>
                      <a:pt x="0" y="0"/>
                    </a:moveTo>
                    <a:lnTo>
                      <a:pt x="2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2" name="Freeform 4"/>
              <p:cNvSpPr>
                <a:spLocks/>
              </p:cNvSpPr>
              <p:nvPr/>
            </p:nvSpPr>
            <p:spPr bwMode="auto">
              <a:xfrm>
                <a:off x="2472" y="1706"/>
                <a:ext cx="3060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60" y="2"/>
                  </a:cxn>
                </a:cxnLst>
                <a:rect l="0" t="0" r="r" b="b"/>
                <a:pathLst>
                  <a:path w="3060" h="2">
                    <a:moveTo>
                      <a:pt x="0" y="0"/>
                    </a:moveTo>
                    <a:lnTo>
                      <a:pt x="3060" y="2"/>
                    </a:lnTo>
                  </a:path>
                </a:pathLst>
              </a:custGeom>
              <a:noFill/>
              <a:ln w="19050" cap="flat" cmpd="sng">
                <a:solidFill>
                  <a:srgbClr val="4D4D4D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2436" y="3468"/>
                <a:ext cx="308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88" y="0"/>
                  </a:cxn>
                </a:cxnLst>
                <a:rect l="0" t="0" r="r" b="b"/>
                <a:pathLst>
                  <a:path w="3088" h="1">
                    <a:moveTo>
                      <a:pt x="0" y="0"/>
                    </a:moveTo>
                    <a:lnTo>
                      <a:pt x="3088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2426" y="3292"/>
                <a:ext cx="3094" cy="2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094" y="0"/>
                  </a:cxn>
                </a:cxnLst>
                <a:rect l="0" t="0" r="r" b="b"/>
                <a:pathLst>
                  <a:path w="3094" h="2">
                    <a:moveTo>
                      <a:pt x="0" y="2"/>
                    </a:moveTo>
                    <a:lnTo>
                      <a:pt x="3094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>
                <a:off x="2426" y="3113"/>
                <a:ext cx="3130" cy="0"/>
              </a:xfrm>
              <a:prstGeom prst="line">
                <a:avLst/>
              </a:prstGeom>
              <a:noFill/>
              <a:ln w="12700">
                <a:solidFill>
                  <a:srgbClr val="4D4D4D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Freeform 8"/>
              <p:cNvSpPr>
                <a:spLocks/>
              </p:cNvSpPr>
              <p:nvPr/>
            </p:nvSpPr>
            <p:spPr bwMode="auto">
              <a:xfrm>
                <a:off x="2428" y="2940"/>
                <a:ext cx="309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96" y="0"/>
                  </a:cxn>
                </a:cxnLst>
                <a:rect l="0" t="0" r="r" b="b"/>
                <a:pathLst>
                  <a:path w="3096" h="1">
                    <a:moveTo>
                      <a:pt x="0" y="0"/>
                    </a:moveTo>
                    <a:lnTo>
                      <a:pt x="3096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Freeform 9"/>
              <p:cNvSpPr>
                <a:spLocks/>
              </p:cNvSpPr>
              <p:nvPr/>
            </p:nvSpPr>
            <p:spPr bwMode="auto">
              <a:xfrm>
                <a:off x="2424" y="2764"/>
                <a:ext cx="309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92" y="0"/>
                  </a:cxn>
                </a:cxnLst>
                <a:rect l="0" t="0" r="r" b="b"/>
                <a:pathLst>
                  <a:path w="3092" h="1">
                    <a:moveTo>
                      <a:pt x="0" y="0"/>
                    </a:moveTo>
                    <a:lnTo>
                      <a:pt x="309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Freeform 10"/>
              <p:cNvSpPr>
                <a:spLocks/>
              </p:cNvSpPr>
              <p:nvPr/>
            </p:nvSpPr>
            <p:spPr bwMode="auto">
              <a:xfrm>
                <a:off x="2420" y="2584"/>
                <a:ext cx="3100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00" y="0"/>
                  </a:cxn>
                </a:cxnLst>
                <a:rect l="0" t="0" r="r" b="b"/>
                <a:pathLst>
                  <a:path w="3100" h="4">
                    <a:moveTo>
                      <a:pt x="0" y="4"/>
                    </a:moveTo>
                    <a:lnTo>
                      <a:pt x="3100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9" name="Freeform 11"/>
              <p:cNvSpPr>
                <a:spLocks/>
              </p:cNvSpPr>
              <p:nvPr/>
            </p:nvSpPr>
            <p:spPr bwMode="auto">
              <a:xfrm>
                <a:off x="2420" y="2408"/>
                <a:ext cx="3108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8" y="0"/>
                  </a:cxn>
                </a:cxnLst>
                <a:rect l="0" t="0" r="r" b="b"/>
                <a:pathLst>
                  <a:path w="3108" h="8">
                    <a:moveTo>
                      <a:pt x="0" y="8"/>
                    </a:moveTo>
                    <a:lnTo>
                      <a:pt x="3108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" name="Freeform 12"/>
              <p:cNvSpPr>
                <a:spLocks/>
              </p:cNvSpPr>
              <p:nvPr/>
            </p:nvSpPr>
            <p:spPr bwMode="auto">
              <a:xfrm>
                <a:off x="2412" y="2232"/>
                <a:ext cx="3116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6" y="4"/>
                  </a:cxn>
                </a:cxnLst>
                <a:rect l="0" t="0" r="r" b="b"/>
                <a:pathLst>
                  <a:path w="3116" h="4">
                    <a:moveTo>
                      <a:pt x="0" y="0"/>
                    </a:moveTo>
                    <a:lnTo>
                      <a:pt x="3116" y="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1" name="Freeform 13"/>
              <p:cNvSpPr>
                <a:spLocks/>
              </p:cNvSpPr>
              <p:nvPr/>
            </p:nvSpPr>
            <p:spPr bwMode="auto">
              <a:xfrm>
                <a:off x="2472" y="1884"/>
                <a:ext cx="305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052" y="0"/>
                  </a:cxn>
                </a:cxnLst>
                <a:rect l="0" t="0" r="r" b="b"/>
                <a:pathLst>
                  <a:path w="3052" h="4">
                    <a:moveTo>
                      <a:pt x="0" y="4"/>
                    </a:moveTo>
                    <a:lnTo>
                      <a:pt x="305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2" name="Freeform 14"/>
              <p:cNvSpPr>
                <a:spLocks/>
              </p:cNvSpPr>
              <p:nvPr/>
            </p:nvSpPr>
            <p:spPr bwMode="auto">
              <a:xfrm>
                <a:off x="2428" y="1532"/>
                <a:ext cx="310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0" y="0"/>
                  </a:cxn>
                </a:cxnLst>
                <a:rect l="0" t="0" r="r" b="b"/>
                <a:pathLst>
                  <a:path w="3100" h="1">
                    <a:moveTo>
                      <a:pt x="0" y="0"/>
                    </a:moveTo>
                    <a:lnTo>
                      <a:pt x="3100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2416" y="1356"/>
                <a:ext cx="311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4">
                    <a:moveTo>
                      <a:pt x="0" y="4"/>
                    </a:moveTo>
                    <a:lnTo>
                      <a:pt x="311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4" name="Freeform 16"/>
              <p:cNvSpPr>
                <a:spLocks/>
              </p:cNvSpPr>
              <p:nvPr/>
            </p:nvSpPr>
            <p:spPr bwMode="auto">
              <a:xfrm>
                <a:off x="2420" y="1180"/>
                <a:ext cx="3108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8" y="4"/>
                  </a:cxn>
                </a:cxnLst>
                <a:rect l="0" t="0" r="r" b="b"/>
                <a:pathLst>
                  <a:path w="3108" h="4">
                    <a:moveTo>
                      <a:pt x="0" y="0"/>
                    </a:moveTo>
                    <a:lnTo>
                      <a:pt x="3108" y="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5" name="Freeform 17"/>
              <p:cNvSpPr>
                <a:spLocks/>
              </p:cNvSpPr>
              <p:nvPr/>
            </p:nvSpPr>
            <p:spPr bwMode="auto">
              <a:xfrm>
                <a:off x="2416" y="1008"/>
                <a:ext cx="311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4">
                    <a:moveTo>
                      <a:pt x="0" y="4"/>
                    </a:moveTo>
                    <a:lnTo>
                      <a:pt x="311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6" name="Freeform 18"/>
              <p:cNvSpPr>
                <a:spLocks/>
              </p:cNvSpPr>
              <p:nvPr/>
            </p:nvSpPr>
            <p:spPr bwMode="auto">
              <a:xfrm>
                <a:off x="2424" y="832"/>
                <a:ext cx="310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4" y="0"/>
                  </a:cxn>
                </a:cxnLst>
                <a:rect l="0" t="0" r="r" b="b"/>
                <a:pathLst>
                  <a:path w="3104" h="1">
                    <a:moveTo>
                      <a:pt x="0" y="0"/>
                    </a:moveTo>
                    <a:lnTo>
                      <a:pt x="3104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7" name="Freeform 19"/>
              <p:cNvSpPr>
                <a:spLocks/>
              </p:cNvSpPr>
              <p:nvPr/>
            </p:nvSpPr>
            <p:spPr bwMode="auto">
              <a:xfrm>
                <a:off x="2432" y="656"/>
                <a:ext cx="3092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092" y="0"/>
                  </a:cxn>
                </a:cxnLst>
                <a:rect l="0" t="0" r="r" b="b"/>
                <a:pathLst>
                  <a:path w="3092" h="8">
                    <a:moveTo>
                      <a:pt x="0" y="8"/>
                    </a:moveTo>
                    <a:lnTo>
                      <a:pt x="309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8" name="Freeform 20"/>
              <p:cNvSpPr>
                <a:spLocks/>
              </p:cNvSpPr>
              <p:nvPr/>
            </p:nvSpPr>
            <p:spPr bwMode="auto">
              <a:xfrm>
                <a:off x="2440" y="472"/>
                <a:ext cx="3088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88" y="12"/>
                  </a:cxn>
                </a:cxnLst>
                <a:rect l="0" t="0" r="r" b="b"/>
                <a:pathLst>
                  <a:path w="3088" h="12">
                    <a:moveTo>
                      <a:pt x="0" y="0"/>
                    </a:moveTo>
                    <a:lnTo>
                      <a:pt x="3088" y="1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9" name="Freeform 21"/>
              <p:cNvSpPr>
                <a:spLocks/>
              </p:cNvSpPr>
              <p:nvPr/>
            </p:nvSpPr>
            <p:spPr bwMode="auto">
              <a:xfrm>
                <a:off x="2416" y="3644"/>
                <a:ext cx="31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6" y="0"/>
                  </a:cxn>
                </a:cxnLst>
                <a:rect l="0" t="0" r="r" b="b"/>
                <a:pathLst>
                  <a:path w="3116" h="1">
                    <a:moveTo>
                      <a:pt x="0" y="0"/>
                    </a:moveTo>
                    <a:lnTo>
                      <a:pt x="3116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" name="Freeform 22"/>
              <p:cNvSpPr>
                <a:spLocks/>
              </p:cNvSpPr>
              <p:nvPr/>
            </p:nvSpPr>
            <p:spPr bwMode="auto">
              <a:xfrm>
                <a:off x="5528" y="488"/>
                <a:ext cx="1" cy="3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36"/>
                  </a:cxn>
                </a:cxnLst>
                <a:rect l="0" t="0" r="r" b="b"/>
                <a:pathLst>
                  <a:path w="1" h="3136">
                    <a:moveTo>
                      <a:pt x="0" y="0"/>
                    </a:moveTo>
                    <a:lnTo>
                      <a:pt x="0" y="3136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" name="Freeform 24"/>
              <p:cNvSpPr>
                <a:spLocks/>
              </p:cNvSpPr>
              <p:nvPr/>
            </p:nvSpPr>
            <p:spPr bwMode="auto">
              <a:xfrm>
                <a:off x="5136" y="480"/>
                <a:ext cx="4" cy="316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8"/>
                  </a:cxn>
                </a:cxnLst>
                <a:rect l="0" t="0" r="r" b="b"/>
                <a:pathLst>
                  <a:path w="4" h="3168">
                    <a:moveTo>
                      <a:pt x="4" y="0"/>
                    </a:moveTo>
                    <a:lnTo>
                      <a:pt x="0" y="3168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2" name="Freeform 25"/>
              <p:cNvSpPr>
                <a:spLocks/>
              </p:cNvSpPr>
              <p:nvPr/>
            </p:nvSpPr>
            <p:spPr bwMode="auto">
              <a:xfrm>
                <a:off x="4944" y="480"/>
                <a:ext cx="1" cy="3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60"/>
                  </a:cxn>
                </a:cxnLst>
                <a:rect l="0" t="0" r="r" b="b"/>
                <a:pathLst>
                  <a:path w="1" h="3160">
                    <a:moveTo>
                      <a:pt x="0" y="0"/>
                    </a:moveTo>
                    <a:lnTo>
                      <a:pt x="0" y="316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3" name="Freeform 26"/>
              <p:cNvSpPr>
                <a:spLocks/>
              </p:cNvSpPr>
              <p:nvPr/>
            </p:nvSpPr>
            <p:spPr bwMode="auto">
              <a:xfrm>
                <a:off x="4748" y="476"/>
                <a:ext cx="4" cy="317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72"/>
                  </a:cxn>
                </a:cxnLst>
                <a:rect l="0" t="0" r="r" b="b"/>
                <a:pathLst>
                  <a:path w="4" h="3172">
                    <a:moveTo>
                      <a:pt x="4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4" name="Freeform 27"/>
              <p:cNvSpPr>
                <a:spLocks/>
              </p:cNvSpPr>
              <p:nvPr/>
            </p:nvSpPr>
            <p:spPr bwMode="auto">
              <a:xfrm>
                <a:off x="4544" y="472"/>
                <a:ext cx="14" cy="3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3191"/>
                  </a:cxn>
                </a:cxnLst>
                <a:rect l="0" t="0" r="r" b="b"/>
                <a:pathLst>
                  <a:path w="14" h="3191">
                    <a:moveTo>
                      <a:pt x="0" y="0"/>
                    </a:moveTo>
                    <a:lnTo>
                      <a:pt x="14" y="3191"/>
                    </a:lnTo>
                  </a:path>
                </a:pathLst>
              </a:custGeom>
              <a:noFill/>
              <a:ln w="19050" cap="flat" cmpd="sng">
                <a:solidFill>
                  <a:srgbClr val="4D4D4D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5" name="Freeform 28"/>
              <p:cNvSpPr>
                <a:spLocks/>
              </p:cNvSpPr>
              <p:nvPr/>
            </p:nvSpPr>
            <p:spPr bwMode="auto">
              <a:xfrm>
                <a:off x="4360" y="488"/>
                <a:ext cx="4" cy="316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0"/>
                  </a:cxn>
                </a:cxnLst>
                <a:rect l="0" t="0" r="r" b="b"/>
                <a:pathLst>
                  <a:path w="4" h="3160">
                    <a:moveTo>
                      <a:pt x="4" y="0"/>
                    </a:moveTo>
                    <a:lnTo>
                      <a:pt x="0" y="316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6" name="Freeform 29"/>
              <p:cNvSpPr>
                <a:spLocks/>
              </p:cNvSpPr>
              <p:nvPr/>
            </p:nvSpPr>
            <p:spPr bwMode="auto">
              <a:xfrm>
                <a:off x="4168" y="488"/>
                <a:ext cx="1" cy="31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2"/>
                  </a:cxn>
                </a:cxnLst>
                <a:rect l="0" t="0" r="r" b="b"/>
                <a:pathLst>
                  <a:path w="1" h="3152">
                    <a:moveTo>
                      <a:pt x="0" y="0"/>
                    </a:moveTo>
                    <a:lnTo>
                      <a:pt x="0" y="315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7" name="Freeform 30"/>
              <p:cNvSpPr>
                <a:spLocks/>
              </p:cNvSpPr>
              <p:nvPr/>
            </p:nvSpPr>
            <p:spPr bwMode="auto">
              <a:xfrm>
                <a:off x="3776" y="464"/>
                <a:ext cx="11" cy="31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3199"/>
                  </a:cxn>
                </a:cxnLst>
                <a:rect l="0" t="0" r="r" b="b"/>
                <a:pathLst>
                  <a:path w="11" h="3199">
                    <a:moveTo>
                      <a:pt x="0" y="0"/>
                    </a:moveTo>
                    <a:lnTo>
                      <a:pt x="11" y="3199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8" name="Freeform 31"/>
              <p:cNvSpPr>
                <a:spLocks/>
              </p:cNvSpPr>
              <p:nvPr/>
            </p:nvSpPr>
            <p:spPr bwMode="auto">
              <a:xfrm>
                <a:off x="3584" y="480"/>
                <a:ext cx="1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72"/>
                  </a:cxn>
                </a:cxnLst>
                <a:rect l="0" t="0" r="r" b="b"/>
                <a:pathLst>
                  <a:path w="1" h="3172">
                    <a:moveTo>
                      <a:pt x="0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9" name="Freeform 32"/>
              <p:cNvSpPr>
                <a:spLocks/>
              </p:cNvSpPr>
              <p:nvPr/>
            </p:nvSpPr>
            <p:spPr bwMode="auto">
              <a:xfrm>
                <a:off x="3392" y="484"/>
                <a:ext cx="4" cy="316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4"/>
                  </a:cxn>
                </a:cxnLst>
                <a:rect l="0" t="0" r="r" b="b"/>
                <a:pathLst>
                  <a:path w="4" h="3164">
                    <a:moveTo>
                      <a:pt x="4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0" name="Freeform 33"/>
              <p:cNvSpPr>
                <a:spLocks/>
              </p:cNvSpPr>
              <p:nvPr/>
            </p:nvSpPr>
            <p:spPr bwMode="auto">
              <a:xfrm>
                <a:off x="3192" y="480"/>
                <a:ext cx="8" cy="31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3164"/>
                  </a:cxn>
                </a:cxnLst>
                <a:rect l="0" t="0" r="r" b="b"/>
                <a:pathLst>
                  <a:path w="8" h="3164">
                    <a:moveTo>
                      <a:pt x="0" y="0"/>
                    </a:moveTo>
                    <a:lnTo>
                      <a:pt x="8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1" name="Freeform 34"/>
              <p:cNvSpPr>
                <a:spLocks/>
              </p:cNvSpPr>
              <p:nvPr/>
            </p:nvSpPr>
            <p:spPr bwMode="auto">
              <a:xfrm>
                <a:off x="3004" y="480"/>
                <a:ext cx="4" cy="316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4"/>
                  </a:cxn>
                </a:cxnLst>
                <a:rect l="0" t="0" r="r" b="b"/>
                <a:pathLst>
                  <a:path w="4" h="3164">
                    <a:moveTo>
                      <a:pt x="4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2" name="Freeform 35"/>
              <p:cNvSpPr>
                <a:spLocks/>
              </p:cNvSpPr>
              <p:nvPr/>
            </p:nvSpPr>
            <p:spPr bwMode="auto">
              <a:xfrm>
                <a:off x="2812" y="480"/>
                <a:ext cx="1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72"/>
                  </a:cxn>
                </a:cxnLst>
                <a:rect l="0" t="0" r="r" b="b"/>
                <a:pathLst>
                  <a:path w="1" h="3172">
                    <a:moveTo>
                      <a:pt x="0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3" name="Freeform 36"/>
              <p:cNvSpPr>
                <a:spLocks/>
              </p:cNvSpPr>
              <p:nvPr/>
            </p:nvSpPr>
            <p:spPr bwMode="auto">
              <a:xfrm>
                <a:off x="2616" y="480"/>
                <a:ext cx="1" cy="31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64"/>
                  </a:cxn>
                </a:cxnLst>
                <a:rect l="0" t="0" r="r" b="b"/>
                <a:pathLst>
                  <a:path w="1" h="3164">
                    <a:moveTo>
                      <a:pt x="0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6" name="Line 37"/>
            <p:cNvSpPr>
              <a:spLocks noChangeShapeType="1"/>
            </p:cNvSpPr>
            <p:nvPr/>
          </p:nvSpPr>
          <p:spPr bwMode="auto">
            <a:xfrm>
              <a:off x="3730621" y="3994149"/>
              <a:ext cx="48974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" name="Line 38"/>
            <p:cNvSpPr>
              <a:spLocks noChangeShapeType="1"/>
            </p:cNvSpPr>
            <p:nvPr/>
          </p:nvSpPr>
          <p:spPr bwMode="auto">
            <a:xfrm flipV="1">
              <a:off x="6107105" y="1315288"/>
              <a:ext cx="0" cy="54006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" name="Text Box 78"/>
            <p:cNvSpPr txBox="1">
              <a:spLocks noChangeArrowheads="1"/>
            </p:cNvSpPr>
            <p:nvPr/>
          </p:nvSpPr>
          <p:spPr bwMode="auto">
            <a:xfrm>
              <a:off x="5598681" y="1188354"/>
              <a:ext cx="354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/>
                <a:t>у</a:t>
              </a:r>
            </a:p>
          </p:txBody>
        </p:sp>
        <p:sp>
          <p:nvSpPr>
            <p:cNvPr id="9" name="Text Box 79"/>
            <p:cNvSpPr txBox="1">
              <a:spLocks noChangeArrowheads="1"/>
            </p:cNvSpPr>
            <p:nvPr/>
          </p:nvSpPr>
          <p:spPr bwMode="auto">
            <a:xfrm>
              <a:off x="8286776" y="3929066"/>
              <a:ext cx="354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err="1"/>
                <a:t>х</a:t>
              </a:r>
              <a:endParaRPr lang="ru-RU" sz="2400" b="1" dirty="0"/>
            </a:p>
          </p:txBody>
        </p:sp>
      </p:grpSp>
      <p:sp>
        <p:nvSpPr>
          <p:cNvPr id="44" name="Полилиния 43"/>
          <p:cNvSpPr/>
          <p:nvPr/>
        </p:nvSpPr>
        <p:spPr>
          <a:xfrm>
            <a:off x="2469663" y="3262086"/>
            <a:ext cx="2168981" cy="2169185"/>
          </a:xfrm>
          <a:custGeom>
            <a:avLst/>
            <a:gdLst>
              <a:gd name="connsiteX0" fmla="*/ 0 w 1883229"/>
              <a:gd name="connsiteY0" fmla="*/ 1669143 h 1669143"/>
              <a:gd name="connsiteX1" fmla="*/ 217715 w 1883229"/>
              <a:gd name="connsiteY1" fmla="*/ 820057 h 1669143"/>
              <a:gd name="connsiteX2" fmla="*/ 468086 w 1883229"/>
              <a:gd name="connsiteY2" fmla="*/ 428171 h 1669143"/>
              <a:gd name="connsiteX3" fmla="*/ 936172 w 1883229"/>
              <a:gd name="connsiteY3" fmla="*/ 3628 h 1669143"/>
              <a:gd name="connsiteX4" fmla="*/ 1415143 w 1883229"/>
              <a:gd name="connsiteY4" fmla="*/ 406400 h 1669143"/>
              <a:gd name="connsiteX5" fmla="*/ 1665515 w 1883229"/>
              <a:gd name="connsiteY5" fmla="*/ 830943 h 1669143"/>
              <a:gd name="connsiteX6" fmla="*/ 1883229 w 1883229"/>
              <a:gd name="connsiteY6" fmla="*/ 1669143 h 1669143"/>
              <a:gd name="connsiteX0" fmla="*/ 0 w 1883229"/>
              <a:gd name="connsiteY0" fmla="*/ 1669143 h 1669143"/>
              <a:gd name="connsiteX1" fmla="*/ 468086 w 1883229"/>
              <a:gd name="connsiteY1" fmla="*/ 428171 h 1669143"/>
              <a:gd name="connsiteX2" fmla="*/ 936172 w 1883229"/>
              <a:gd name="connsiteY2" fmla="*/ 3628 h 1669143"/>
              <a:gd name="connsiteX3" fmla="*/ 1415143 w 1883229"/>
              <a:gd name="connsiteY3" fmla="*/ 406400 h 1669143"/>
              <a:gd name="connsiteX4" fmla="*/ 1665515 w 1883229"/>
              <a:gd name="connsiteY4" fmla="*/ 830943 h 1669143"/>
              <a:gd name="connsiteX5" fmla="*/ 1883229 w 1883229"/>
              <a:gd name="connsiteY5" fmla="*/ 1669143 h 1669143"/>
              <a:gd name="connsiteX0" fmla="*/ 0 w 1883229"/>
              <a:gd name="connsiteY0" fmla="*/ 1669143 h 1669143"/>
              <a:gd name="connsiteX1" fmla="*/ 468086 w 1883229"/>
              <a:gd name="connsiteY1" fmla="*/ 428171 h 1669143"/>
              <a:gd name="connsiteX2" fmla="*/ 936172 w 1883229"/>
              <a:gd name="connsiteY2" fmla="*/ 3628 h 1669143"/>
              <a:gd name="connsiteX3" fmla="*/ 1415143 w 1883229"/>
              <a:gd name="connsiteY3" fmla="*/ 406400 h 1669143"/>
              <a:gd name="connsiteX4" fmla="*/ 1883229 w 1883229"/>
              <a:gd name="connsiteY4" fmla="*/ 1669143 h 1669143"/>
              <a:gd name="connsiteX0" fmla="*/ 142908 w 2026137"/>
              <a:gd name="connsiteY0" fmla="*/ 1669143 h 2169185"/>
              <a:gd name="connsiteX1" fmla="*/ 0 w 2026137"/>
              <a:gd name="connsiteY1" fmla="*/ 2169185 h 2169185"/>
              <a:gd name="connsiteX2" fmla="*/ 610994 w 2026137"/>
              <a:gd name="connsiteY2" fmla="*/ 428171 h 2169185"/>
              <a:gd name="connsiteX3" fmla="*/ 1079080 w 2026137"/>
              <a:gd name="connsiteY3" fmla="*/ 3628 h 2169185"/>
              <a:gd name="connsiteX4" fmla="*/ 1558051 w 2026137"/>
              <a:gd name="connsiteY4" fmla="*/ 406400 h 2169185"/>
              <a:gd name="connsiteX5" fmla="*/ 2026137 w 2026137"/>
              <a:gd name="connsiteY5" fmla="*/ 1669143 h 2169185"/>
              <a:gd name="connsiteX0" fmla="*/ 0 w 2026137"/>
              <a:gd name="connsiteY0" fmla="*/ 2169185 h 2169185"/>
              <a:gd name="connsiteX1" fmla="*/ 610994 w 2026137"/>
              <a:gd name="connsiteY1" fmla="*/ 428171 h 2169185"/>
              <a:gd name="connsiteX2" fmla="*/ 1079080 w 2026137"/>
              <a:gd name="connsiteY2" fmla="*/ 3628 h 2169185"/>
              <a:gd name="connsiteX3" fmla="*/ 1558051 w 2026137"/>
              <a:gd name="connsiteY3" fmla="*/ 406400 h 2169185"/>
              <a:gd name="connsiteX4" fmla="*/ 2026137 w 2026137"/>
              <a:gd name="connsiteY4" fmla="*/ 1669143 h 2169185"/>
              <a:gd name="connsiteX0" fmla="*/ 0 w 2168981"/>
              <a:gd name="connsiteY0" fmla="*/ 2169185 h 2169185"/>
              <a:gd name="connsiteX1" fmla="*/ 610994 w 2168981"/>
              <a:gd name="connsiteY1" fmla="*/ 428171 h 2169185"/>
              <a:gd name="connsiteX2" fmla="*/ 1079080 w 2168981"/>
              <a:gd name="connsiteY2" fmla="*/ 3628 h 2169185"/>
              <a:gd name="connsiteX3" fmla="*/ 1558051 w 2168981"/>
              <a:gd name="connsiteY3" fmla="*/ 406400 h 2169185"/>
              <a:gd name="connsiteX4" fmla="*/ 2168981 w 2168981"/>
              <a:gd name="connsiteY4" fmla="*/ 2169185 h 216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8981" h="2169185">
                <a:moveTo>
                  <a:pt x="0" y="2169185"/>
                </a:moveTo>
                <a:cubicBezTo>
                  <a:pt x="78014" y="1962356"/>
                  <a:pt x="431147" y="789097"/>
                  <a:pt x="610994" y="428171"/>
                </a:cubicBezTo>
                <a:cubicBezTo>
                  <a:pt x="790841" y="67245"/>
                  <a:pt x="921237" y="7256"/>
                  <a:pt x="1079080" y="3628"/>
                </a:cubicBezTo>
                <a:cubicBezTo>
                  <a:pt x="1236923" y="0"/>
                  <a:pt x="1376401" y="45474"/>
                  <a:pt x="1558051" y="406400"/>
                </a:cubicBezTo>
                <a:cubicBezTo>
                  <a:pt x="1739701" y="767326"/>
                  <a:pt x="2071463" y="1906114"/>
                  <a:pt x="2168981" y="2169185"/>
                </a:cubicBezTo>
              </a:path>
            </a:pathLst>
          </a:cu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793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f(x)&lt;0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20927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204" name="Группа 203"/>
          <p:cNvGrpSpPr/>
          <p:nvPr/>
        </p:nvGrpSpPr>
        <p:grpSpPr>
          <a:xfrm>
            <a:off x="904509" y="1398288"/>
            <a:ext cx="3857649" cy="4127618"/>
            <a:chOff x="3635375" y="1188354"/>
            <a:chExt cx="5005414" cy="5527608"/>
          </a:xfrm>
        </p:grpSpPr>
        <p:grpSp>
          <p:nvGrpSpPr>
            <p:cNvPr id="205" name="Group 2"/>
            <p:cNvGrpSpPr>
              <a:grpSpLocks/>
            </p:cNvGrpSpPr>
            <p:nvPr/>
          </p:nvGrpSpPr>
          <p:grpSpPr bwMode="auto">
            <a:xfrm>
              <a:off x="3635375" y="1446213"/>
              <a:ext cx="4991100" cy="5078411"/>
              <a:chOff x="2412" y="464"/>
              <a:chExt cx="3144" cy="3199"/>
            </a:xfrm>
          </p:grpSpPr>
          <p:sp>
            <p:nvSpPr>
              <p:cNvPr id="210" name="Freeform 23"/>
              <p:cNvSpPr>
                <a:spLocks/>
              </p:cNvSpPr>
              <p:nvPr/>
            </p:nvSpPr>
            <p:spPr bwMode="auto">
              <a:xfrm>
                <a:off x="5332" y="480"/>
                <a:ext cx="4" cy="317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72"/>
                  </a:cxn>
                </a:cxnLst>
                <a:rect l="0" t="0" r="r" b="b"/>
                <a:pathLst>
                  <a:path w="4" h="3172">
                    <a:moveTo>
                      <a:pt x="4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" name="Freeform 3"/>
              <p:cNvSpPr>
                <a:spLocks/>
              </p:cNvSpPr>
              <p:nvPr/>
            </p:nvSpPr>
            <p:spPr bwMode="auto">
              <a:xfrm>
                <a:off x="2424" y="472"/>
                <a:ext cx="2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3172"/>
                  </a:cxn>
                </a:cxnLst>
                <a:rect l="0" t="0" r="r" b="b"/>
                <a:pathLst>
                  <a:path w="2" h="3172">
                    <a:moveTo>
                      <a:pt x="0" y="0"/>
                    </a:moveTo>
                    <a:lnTo>
                      <a:pt x="2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" name="Freeform 4"/>
              <p:cNvSpPr>
                <a:spLocks/>
              </p:cNvSpPr>
              <p:nvPr/>
            </p:nvSpPr>
            <p:spPr bwMode="auto">
              <a:xfrm>
                <a:off x="2472" y="1706"/>
                <a:ext cx="3060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60" y="2"/>
                  </a:cxn>
                </a:cxnLst>
                <a:rect l="0" t="0" r="r" b="b"/>
                <a:pathLst>
                  <a:path w="3060" h="2">
                    <a:moveTo>
                      <a:pt x="0" y="0"/>
                    </a:moveTo>
                    <a:lnTo>
                      <a:pt x="3060" y="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" name="Freeform 5"/>
              <p:cNvSpPr>
                <a:spLocks/>
              </p:cNvSpPr>
              <p:nvPr/>
            </p:nvSpPr>
            <p:spPr bwMode="auto">
              <a:xfrm>
                <a:off x="2436" y="3468"/>
                <a:ext cx="308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88" y="0"/>
                  </a:cxn>
                </a:cxnLst>
                <a:rect l="0" t="0" r="r" b="b"/>
                <a:pathLst>
                  <a:path w="3088" h="1">
                    <a:moveTo>
                      <a:pt x="0" y="0"/>
                    </a:moveTo>
                    <a:lnTo>
                      <a:pt x="3088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" name="Freeform 6"/>
              <p:cNvSpPr>
                <a:spLocks/>
              </p:cNvSpPr>
              <p:nvPr/>
            </p:nvSpPr>
            <p:spPr bwMode="auto">
              <a:xfrm>
                <a:off x="2426" y="3292"/>
                <a:ext cx="3094" cy="2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094" y="0"/>
                  </a:cxn>
                </a:cxnLst>
                <a:rect l="0" t="0" r="r" b="b"/>
                <a:pathLst>
                  <a:path w="3094" h="2">
                    <a:moveTo>
                      <a:pt x="0" y="2"/>
                    </a:moveTo>
                    <a:lnTo>
                      <a:pt x="3094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" name="Line 7"/>
              <p:cNvSpPr>
                <a:spLocks noChangeShapeType="1"/>
              </p:cNvSpPr>
              <p:nvPr/>
            </p:nvSpPr>
            <p:spPr bwMode="auto">
              <a:xfrm>
                <a:off x="2426" y="3113"/>
                <a:ext cx="3130" cy="0"/>
              </a:xfrm>
              <a:prstGeom prst="line">
                <a:avLst/>
              </a:prstGeom>
              <a:noFill/>
              <a:ln w="12700">
                <a:solidFill>
                  <a:srgbClr val="4D4D4D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" name="Freeform 8"/>
              <p:cNvSpPr>
                <a:spLocks/>
              </p:cNvSpPr>
              <p:nvPr/>
            </p:nvSpPr>
            <p:spPr bwMode="auto">
              <a:xfrm>
                <a:off x="2428" y="2940"/>
                <a:ext cx="309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96" y="0"/>
                  </a:cxn>
                </a:cxnLst>
                <a:rect l="0" t="0" r="r" b="b"/>
                <a:pathLst>
                  <a:path w="3096" h="1">
                    <a:moveTo>
                      <a:pt x="0" y="0"/>
                    </a:moveTo>
                    <a:lnTo>
                      <a:pt x="3096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" name="Freeform 9"/>
              <p:cNvSpPr>
                <a:spLocks/>
              </p:cNvSpPr>
              <p:nvPr/>
            </p:nvSpPr>
            <p:spPr bwMode="auto">
              <a:xfrm>
                <a:off x="2424" y="2764"/>
                <a:ext cx="309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92" y="0"/>
                  </a:cxn>
                </a:cxnLst>
                <a:rect l="0" t="0" r="r" b="b"/>
                <a:pathLst>
                  <a:path w="3092" h="1">
                    <a:moveTo>
                      <a:pt x="0" y="0"/>
                    </a:moveTo>
                    <a:lnTo>
                      <a:pt x="309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8" name="Freeform 10"/>
              <p:cNvSpPr>
                <a:spLocks/>
              </p:cNvSpPr>
              <p:nvPr/>
            </p:nvSpPr>
            <p:spPr bwMode="auto">
              <a:xfrm>
                <a:off x="2420" y="2584"/>
                <a:ext cx="3100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00" y="0"/>
                  </a:cxn>
                </a:cxnLst>
                <a:rect l="0" t="0" r="r" b="b"/>
                <a:pathLst>
                  <a:path w="3100" h="4">
                    <a:moveTo>
                      <a:pt x="0" y="4"/>
                    </a:moveTo>
                    <a:lnTo>
                      <a:pt x="3100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9" name="Freeform 11"/>
              <p:cNvSpPr>
                <a:spLocks/>
              </p:cNvSpPr>
              <p:nvPr/>
            </p:nvSpPr>
            <p:spPr bwMode="auto">
              <a:xfrm>
                <a:off x="2420" y="2408"/>
                <a:ext cx="3108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8" y="0"/>
                  </a:cxn>
                </a:cxnLst>
                <a:rect l="0" t="0" r="r" b="b"/>
                <a:pathLst>
                  <a:path w="3108" h="8">
                    <a:moveTo>
                      <a:pt x="0" y="8"/>
                    </a:moveTo>
                    <a:lnTo>
                      <a:pt x="3108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0" name="Freeform 12"/>
              <p:cNvSpPr>
                <a:spLocks/>
              </p:cNvSpPr>
              <p:nvPr/>
            </p:nvSpPr>
            <p:spPr bwMode="auto">
              <a:xfrm>
                <a:off x="2412" y="2232"/>
                <a:ext cx="3116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6" y="4"/>
                  </a:cxn>
                </a:cxnLst>
                <a:rect l="0" t="0" r="r" b="b"/>
                <a:pathLst>
                  <a:path w="3116" h="4">
                    <a:moveTo>
                      <a:pt x="0" y="0"/>
                    </a:moveTo>
                    <a:lnTo>
                      <a:pt x="3116" y="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1" name="Freeform 13"/>
              <p:cNvSpPr>
                <a:spLocks/>
              </p:cNvSpPr>
              <p:nvPr/>
            </p:nvSpPr>
            <p:spPr bwMode="auto">
              <a:xfrm>
                <a:off x="2472" y="1884"/>
                <a:ext cx="305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052" y="0"/>
                  </a:cxn>
                </a:cxnLst>
                <a:rect l="0" t="0" r="r" b="b"/>
                <a:pathLst>
                  <a:path w="3052" h="4">
                    <a:moveTo>
                      <a:pt x="0" y="4"/>
                    </a:moveTo>
                    <a:lnTo>
                      <a:pt x="305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2" name="Freeform 14"/>
              <p:cNvSpPr>
                <a:spLocks/>
              </p:cNvSpPr>
              <p:nvPr/>
            </p:nvSpPr>
            <p:spPr bwMode="auto">
              <a:xfrm>
                <a:off x="2428" y="1532"/>
                <a:ext cx="310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0" y="0"/>
                  </a:cxn>
                </a:cxnLst>
                <a:rect l="0" t="0" r="r" b="b"/>
                <a:pathLst>
                  <a:path w="3100" h="1">
                    <a:moveTo>
                      <a:pt x="0" y="0"/>
                    </a:moveTo>
                    <a:lnTo>
                      <a:pt x="3100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23" name="Freeform 15"/>
              <p:cNvSpPr>
                <a:spLocks/>
              </p:cNvSpPr>
              <p:nvPr/>
            </p:nvSpPr>
            <p:spPr bwMode="auto">
              <a:xfrm>
                <a:off x="2416" y="1356"/>
                <a:ext cx="311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4">
                    <a:moveTo>
                      <a:pt x="0" y="4"/>
                    </a:moveTo>
                    <a:lnTo>
                      <a:pt x="311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" name="Freeform 16"/>
              <p:cNvSpPr>
                <a:spLocks/>
              </p:cNvSpPr>
              <p:nvPr/>
            </p:nvSpPr>
            <p:spPr bwMode="auto">
              <a:xfrm>
                <a:off x="2420" y="1180"/>
                <a:ext cx="3108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8" y="4"/>
                  </a:cxn>
                </a:cxnLst>
                <a:rect l="0" t="0" r="r" b="b"/>
                <a:pathLst>
                  <a:path w="3108" h="4">
                    <a:moveTo>
                      <a:pt x="0" y="0"/>
                    </a:moveTo>
                    <a:lnTo>
                      <a:pt x="3108" y="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" name="Freeform 17"/>
              <p:cNvSpPr>
                <a:spLocks/>
              </p:cNvSpPr>
              <p:nvPr/>
            </p:nvSpPr>
            <p:spPr bwMode="auto">
              <a:xfrm>
                <a:off x="2416" y="1008"/>
                <a:ext cx="311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4">
                    <a:moveTo>
                      <a:pt x="0" y="4"/>
                    </a:moveTo>
                    <a:lnTo>
                      <a:pt x="311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" name="Freeform 18"/>
              <p:cNvSpPr>
                <a:spLocks/>
              </p:cNvSpPr>
              <p:nvPr/>
            </p:nvSpPr>
            <p:spPr bwMode="auto">
              <a:xfrm>
                <a:off x="2424" y="832"/>
                <a:ext cx="310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4" y="0"/>
                  </a:cxn>
                </a:cxnLst>
                <a:rect l="0" t="0" r="r" b="b"/>
                <a:pathLst>
                  <a:path w="3104" h="1">
                    <a:moveTo>
                      <a:pt x="0" y="0"/>
                    </a:moveTo>
                    <a:lnTo>
                      <a:pt x="3104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7" name="Freeform 19"/>
              <p:cNvSpPr>
                <a:spLocks/>
              </p:cNvSpPr>
              <p:nvPr/>
            </p:nvSpPr>
            <p:spPr bwMode="auto">
              <a:xfrm>
                <a:off x="2432" y="656"/>
                <a:ext cx="3092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092" y="0"/>
                  </a:cxn>
                </a:cxnLst>
                <a:rect l="0" t="0" r="r" b="b"/>
                <a:pathLst>
                  <a:path w="3092" h="8">
                    <a:moveTo>
                      <a:pt x="0" y="8"/>
                    </a:moveTo>
                    <a:lnTo>
                      <a:pt x="309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8" name="Freeform 20"/>
              <p:cNvSpPr>
                <a:spLocks/>
              </p:cNvSpPr>
              <p:nvPr/>
            </p:nvSpPr>
            <p:spPr bwMode="auto">
              <a:xfrm>
                <a:off x="2440" y="472"/>
                <a:ext cx="3088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88" y="12"/>
                  </a:cxn>
                </a:cxnLst>
                <a:rect l="0" t="0" r="r" b="b"/>
                <a:pathLst>
                  <a:path w="3088" h="12">
                    <a:moveTo>
                      <a:pt x="0" y="0"/>
                    </a:moveTo>
                    <a:lnTo>
                      <a:pt x="3088" y="1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" name="Freeform 21"/>
              <p:cNvSpPr>
                <a:spLocks/>
              </p:cNvSpPr>
              <p:nvPr/>
            </p:nvSpPr>
            <p:spPr bwMode="auto">
              <a:xfrm>
                <a:off x="2416" y="3644"/>
                <a:ext cx="31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6" y="0"/>
                  </a:cxn>
                </a:cxnLst>
                <a:rect l="0" t="0" r="r" b="b"/>
                <a:pathLst>
                  <a:path w="3116" h="1">
                    <a:moveTo>
                      <a:pt x="0" y="0"/>
                    </a:moveTo>
                    <a:lnTo>
                      <a:pt x="3116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" name="Freeform 22"/>
              <p:cNvSpPr>
                <a:spLocks/>
              </p:cNvSpPr>
              <p:nvPr/>
            </p:nvSpPr>
            <p:spPr bwMode="auto">
              <a:xfrm>
                <a:off x="5528" y="488"/>
                <a:ext cx="1" cy="3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36"/>
                  </a:cxn>
                </a:cxnLst>
                <a:rect l="0" t="0" r="r" b="b"/>
                <a:pathLst>
                  <a:path w="1" h="3136">
                    <a:moveTo>
                      <a:pt x="0" y="0"/>
                    </a:moveTo>
                    <a:lnTo>
                      <a:pt x="0" y="3136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1" name="Freeform 24"/>
              <p:cNvSpPr>
                <a:spLocks/>
              </p:cNvSpPr>
              <p:nvPr/>
            </p:nvSpPr>
            <p:spPr bwMode="auto">
              <a:xfrm>
                <a:off x="5136" y="480"/>
                <a:ext cx="4" cy="316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8"/>
                  </a:cxn>
                </a:cxnLst>
                <a:rect l="0" t="0" r="r" b="b"/>
                <a:pathLst>
                  <a:path w="4" h="3168">
                    <a:moveTo>
                      <a:pt x="4" y="0"/>
                    </a:moveTo>
                    <a:lnTo>
                      <a:pt x="0" y="3168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2" name="Freeform 25"/>
              <p:cNvSpPr>
                <a:spLocks/>
              </p:cNvSpPr>
              <p:nvPr/>
            </p:nvSpPr>
            <p:spPr bwMode="auto">
              <a:xfrm>
                <a:off x="4944" y="480"/>
                <a:ext cx="1" cy="3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60"/>
                  </a:cxn>
                </a:cxnLst>
                <a:rect l="0" t="0" r="r" b="b"/>
                <a:pathLst>
                  <a:path w="1" h="3160">
                    <a:moveTo>
                      <a:pt x="0" y="0"/>
                    </a:moveTo>
                    <a:lnTo>
                      <a:pt x="0" y="316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3" name="Freeform 26"/>
              <p:cNvSpPr>
                <a:spLocks/>
              </p:cNvSpPr>
              <p:nvPr/>
            </p:nvSpPr>
            <p:spPr bwMode="auto">
              <a:xfrm>
                <a:off x="4748" y="476"/>
                <a:ext cx="4" cy="317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72"/>
                  </a:cxn>
                </a:cxnLst>
                <a:rect l="0" t="0" r="r" b="b"/>
                <a:pathLst>
                  <a:path w="4" h="3172">
                    <a:moveTo>
                      <a:pt x="4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4" name="Freeform 27"/>
              <p:cNvSpPr>
                <a:spLocks/>
              </p:cNvSpPr>
              <p:nvPr/>
            </p:nvSpPr>
            <p:spPr bwMode="auto">
              <a:xfrm>
                <a:off x="4544" y="472"/>
                <a:ext cx="14" cy="3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3191"/>
                  </a:cxn>
                </a:cxnLst>
                <a:rect l="0" t="0" r="r" b="b"/>
                <a:pathLst>
                  <a:path w="14" h="3191">
                    <a:moveTo>
                      <a:pt x="0" y="0"/>
                    </a:moveTo>
                    <a:lnTo>
                      <a:pt x="14" y="3191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" name="Freeform 28"/>
              <p:cNvSpPr>
                <a:spLocks/>
              </p:cNvSpPr>
              <p:nvPr/>
            </p:nvSpPr>
            <p:spPr bwMode="auto">
              <a:xfrm>
                <a:off x="4360" y="488"/>
                <a:ext cx="4" cy="316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0"/>
                  </a:cxn>
                </a:cxnLst>
                <a:rect l="0" t="0" r="r" b="b"/>
                <a:pathLst>
                  <a:path w="4" h="3160">
                    <a:moveTo>
                      <a:pt x="4" y="0"/>
                    </a:moveTo>
                    <a:lnTo>
                      <a:pt x="0" y="316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36" name="Freeform 29"/>
              <p:cNvSpPr>
                <a:spLocks/>
              </p:cNvSpPr>
              <p:nvPr/>
            </p:nvSpPr>
            <p:spPr bwMode="auto">
              <a:xfrm>
                <a:off x="4168" y="488"/>
                <a:ext cx="1" cy="31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2"/>
                  </a:cxn>
                </a:cxnLst>
                <a:rect l="0" t="0" r="r" b="b"/>
                <a:pathLst>
                  <a:path w="1" h="3152">
                    <a:moveTo>
                      <a:pt x="0" y="0"/>
                    </a:moveTo>
                    <a:lnTo>
                      <a:pt x="0" y="315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37" name="Freeform 30"/>
              <p:cNvSpPr>
                <a:spLocks/>
              </p:cNvSpPr>
              <p:nvPr/>
            </p:nvSpPr>
            <p:spPr bwMode="auto">
              <a:xfrm>
                <a:off x="3776" y="464"/>
                <a:ext cx="11" cy="31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3199"/>
                  </a:cxn>
                </a:cxnLst>
                <a:rect l="0" t="0" r="r" b="b"/>
                <a:pathLst>
                  <a:path w="11" h="3199">
                    <a:moveTo>
                      <a:pt x="0" y="0"/>
                    </a:moveTo>
                    <a:lnTo>
                      <a:pt x="11" y="3199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8" name="Freeform 31"/>
              <p:cNvSpPr>
                <a:spLocks/>
              </p:cNvSpPr>
              <p:nvPr/>
            </p:nvSpPr>
            <p:spPr bwMode="auto">
              <a:xfrm>
                <a:off x="3584" y="480"/>
                <a:ext cx="1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72"/>
                  </a:cxn>
                </a:cxnLst>
                <a:rect l="0" t="0" r="r" b="b"/>
                <a:pathLst>
                  <a:path w="1" h="3172">
                    <a:moveTo>
                      <a:pt x="0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9" name="Freeform 32"/>
              <p:cNvSpPr>
                <a:spLocks/>
              </p:cNvSpPr>
              <p:nvPr/>
            </p:nvSpPr>
            <p:spPr bwMode="auto">
              <a:xfrm>
                <a:off x="3392" y="484"/>
                <a:ext cx="4" cy="316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4"/>
                  </a:cxn>
                </a:cxnLst>
                <a:rect l="0" t="0" r="r" b="b"/>
                <a:pathLst>
                  <a:path w="4" h="3164">
                    <a:moveTo>
                      <a:pt x="4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0" name="Freeform 33"/>
              <p:cNvSpPr>
                <a:spLocks/>
              </p:cNvSpPr>
              <p:nvPr/>
            </p:nvSpPr>
            <p:spPr bwMode="auto">
              <a:xfrm>
                <a:off x="3192" y="480"/>
                <a:ext cx="8" cy="31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3164"/>
                  </a:cxn>
                </a:cxnLst>
                <a:rect l="0" t="0" r="r" b="b"/>
                <a:pathLst>
                  <a:path w="8" h="3164">
                    <a:moveTo>
                      <a:pt x="0" y="0"/>
                    </a:moveTo>
                    <a:lnTo>
                      <a:pt x="8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1" name="Freeform 34"/>
              <p:cNvSpPr>
                <a:spLocks/>
              </p:cNvSpPr>
              <p:nvPr/>
            </p:nvSpPr>
            <p:spPr bwMode="auto">
              <a:xfrm>
                <a:off x="3004" y="480"/>
                <a:ext cx="4" cy="316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4"/>
                  </a:cxn>
                </a:cxnLst>
                <a:rect l="0" t="0" r="r" b="b"/>
                <a:pathLst>
                  <a:path w="4" h="3164">
                    <a:moveTo>
                      <a:pt x="4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2" name="Freeform 35"/>
              <p:cNvSpPr>
                <a:spLocks/>
              </p:cNvSpPr>
              <p:nvPr/>
            </p:nvSpPr>
            <p:spPr bwMode="auto">
              <a:xfrm>
                <a:off x="2812" y="480"/>
                <a:ext cx="1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72"/>
                  </a:cxn>
                </a:cxnLst>
                <a:rect l="0" t="0" r="r" b="b"/>
                <a:pathLst>
                  <a:path w="1" h="3172">
                    <a:moveTo>
                      <a:pt x="0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3" name="Freeform 36"/>
              <p:cNvSpPr>
                <a:spLocks/>
              </p:cNvSpPr>
              <p:nvPr/>
            </p:nvSpPr>
            <p:spPr bwMode="auto">
              <a:xfrm>
                <a:off x="2616" y="480"/>
                <a:ext cx="1" cy="31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64"/>
                  </a:cxn>
                </a:cxnLst>
                <a:rect l="0" t="0" r="r" b="b"/>
                <a:pathLst>
                  <a:path w="1" h="3164">
                    <a:moveTo>
                      <a:pt x="0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6" name="Line 37"/>
            <p:cNvSpPr>
              <a:spLocks noChangeShapeType="1"/>
            </p:cNvSpPr>
            <p:nvPr/>
          </p:nvSpPr>
          <p:spPr bwMode="auto">
            <a:xfrm>
              <a:off x="3730621" y="3994149"/>
              <a:ext cx="48974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7" name="Line 38"/>
            <p:cNvSpPr>
              <a:spLocks noChangeShapeType="1"/>
            </p:cNvSpPr>
            <p:nvPr/>
          </p:nvSpPr>
          <p:spPr bwMode="auto">
            <a:xfrm flipV="1">
              <a:off x="6107105" y="1315288"/>
              <a:ext cx="0" cy="54006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" name="Text Box 78"/>
            <p:cNvSpPr txBox="1">
              <a:spLocks noChangeArrowheads="1"/>
            </p:cNvSpPr>
            <p:nvPr/>
          </p:nvSpPr>
          <p:spPr bwMode="auto">
            <a:xfrm>
              <a:off x="5598681" y="1188354"/>
              <a:ext cx="354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/>
                <a:t>у</a:t>
              </a:r>
            </a:p>
          </p:txBody>
        </p:sp>
        <p:sp>
          <p:nvSpPr>
            <p:cNvPr id="209" name="Text Box 79"/>
            <p:cNvSpPr txBox="1">
              <a:spLocks noChangeArrowheads="1"/>
            </p:cNvSpPr>
            <p:nvPr/>
          </p:nvSpPr>
          <p:spPr bwMode="auto">
            <a:xfrm>
              <a:off x="8286776" y="3929066"/>
              <a:ext cx="354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err="1"/>
                <a:t>х</a:t>
              </a:r>
              <a:endParaRPr lang="ru-RU" sz="2400" b="1" dirty="0"/>
            </a:p>
          </p:txBody>
        </p:sp>
      </p:grpSp>
      <p:sp>
        <p:nvSpPr>
          <p:cNvPr id="244" name="Полилиния 243"/>
          <p:cNvSpPr/>
          <p:nvPr/>
        </p:nvSpPr>
        <p:spPr>
          <a:xfrm>
            <a:off x="1998995" y="2858062"/>
            <a:ext cx="1610416" cy="2169185"/>
          </a:xfrm>
          <a:custGeom>
            <a:avLst/>
            <a:gdLst>
              <a:gd name="connsiteX0" fmla="*/ 0 w 1883229"/>
              <a:gd name="connsiteY0" fmla="*/ 1669143 h 1669143"/>
              <a:gd name="connsiteX1" fmla="*/ 217715 w 1883229"/>
              <a:gd name="connsiteY1" fmla="*/ 820057 h 1669143"/>
              <a:gd name="connsiteX2" fmla="*/ 468086 w 1883229"/>
              <a:gd name="connsiteY2" fmla="*/ 428171 h 1669143"/>
              <a:gd name="connsiteX3" fmla="*/ 936172 w 1883229"/>
              <a:gd name="connsiteY3" fmla="*/ 3628 h 1669143"/>
              <a:gd name="connsiteX4" fmla="*/ 1415143 w 1883229"/>
              <a:gd name="connsiteY4" fmla="*/ 406400 h 1669143"/>
              <a:gd name="connsiteX5" fmla="*/ 1665515 w 1883229"/>
              <a:gd name="connsiteY5" fmla="*/ 830943 h 1669143"/>
              <a:gd name="connsiteX6" fmla="*/ 1883229 w 1883229"/>
              <a:gd name="connsiteY6" fmla="*/ 1669143 h 1669143"/>
              <a:gd name="connsiteX0" fmla="*/ 0 w 1883229"/>
              <a:gd name="connsiteY0" fmla="*/ 1669143 h 1669143"/>
              <a:gd name="connsiteX1" fmla="*/ 468086 w 1883229"/>
              <a:gd name="connsiteY1" fmla="*/ 428171 h 1669143"/>
              <a:gd name="connsiteX2" fmla="*/ 936172 w 1883229"/>
              <a:gd name="connsiteY2" fmla="*/ 3628 h 1669143"/>
              <a:gd name="connsiteX3" fmla="*/ 1415143 w 1883229"/>
              <a:gd name="connsiteY3" fmla="*/ 406400 h 1669143"/>
              <a:gd name="connsiteX4" fmla="*/ 1665515 w 1883229"/>
              <a:gd name="connsiteY4" fmla="*/ 830943 h 1669143"/>
              <a:gd name="connsiteX5" fmla="*/ 1883229 w 1883229"/>
              <a:gd name="connsiteY5" fmla="*/ 1669143 h 1669143"/>
              <a:gd name="connsiteX0" fmla="*/ 0 w 1883229"/>
              <a:gd name="connsiteY0" fmla="*/ 1669143 h 1669143"/>
              <a:gd name="connsiteX1" fmla="*/ 468086 w 1883229"/>
              <a:gd name="connsiteY1" fmla="*/ 428171 h 1669143"/>
              <a:gd name="connsiteX2" fmla="*/ 936172 w 1883229"/>
              <a:gd name="connsiteY2" fmla="*/ 3628 h 1669143"/>
              <a:gd name="connsiteX3" fmla="*/ 1415143 w 1883229"/>
              <a:gd name="connsiteY3" fmla="*/ 406400 h 1669143"/>
              <a:gd name="connsiteX4" fmla="*/ 1883229 w 1883229"/>
              <a:gd name="connsiteY4" fmla="*/ 1669143 h 1669143"/>
              <a:gd name="connsiteX0" fmla="*/ 142908 w 2026137"/>
              <a:gd name="connsiteY0" fmla="*/ 1669143 h 2169185"/>
              <a:gd name="connsiteX1" fmla="*/ 0 w 2026137"/>
              <a:gd name="connsiteY1" fmla="*/ 2169185 h 2169185"/>
              <a:gd name="connsiteX2" fmla="*/ 610994 w 2026137"/>
              <a:gd name="connsiteY2" fmla="*/ 428171 h 2169185"/>
              <a:gd name="connsiteX3" fmla="*/ 1079080 w 2026137"/>
              <a:gd name="connsiteY3" fmla="*/ 3628 h 2169185"/>
              <a:gd name="connsiteX4" fmla="*/ 1558051 w 2026137"/>
              <a:gd name="connsiteY4" fmla="*/ 406400 h 2169185"/>
              <a:gd name="connsiteX5" fmla="*/ 2026137 w 2026137"/>
              <a:gd name="connsiteY5" fmla="*/ 1669143 h 2169185"/>
              <a:gd name="connsiteX0" fmla="*/ 0 w 2026137"/>
              <a:gd name="connsiteY0" fmla="*/ 2169185 h 2169185"/>
              <a:gd name="connsiteX1" fmla="*/ 610994 w 2026137"/>
              <a:gd name="connsiteY1" fmla="*/ 428171 h 2169185"/>
              <a:gd name="connsiteX2" fmla="*/ 1079080 w 2026137"/>
              <a:gd name="connsiteY2" fmla="*/ 3628 h 2169185"/>
              <a:gd name="connsiteX3" fmla="*/ 1558051 w 2026137"/>
              <a:gd name="connsiteY3" fmla="*/ 406400 h 2169185"/>
              <a:gd name="connsiteX4" fmla="*/ 2026137 w 2026137"/>
              <a:gd name="connsiteY4" fmla="*/ 1669143 h 2169185"/>
              <a:gd name="connsiteX0" fmla="*/ 0 w 2168981"/>
              <a:gd name="connsiteY0" fmla="*/ 2169185 h 2169185"/>
              <a:gd name="connsiteX1" fmla="*/ 610994 w 2168981"/>
              <a:gd name="connsiteY1" fmla="*/ 428171 h 2169185"/>
              <a:gd name="connsiteX2" fmla="*/ 1079080 w 2168981"/>
              <a:gd name="connsiteY2" fmla="*/ 3628 h 2169185"/>
              <a:gd name="connsiteX3" fmla="*/ 1558051 w 2168981"/>
              <a:gd name="connsiteY3" fmla="*/ 406400 h 2169185"/>
              <a:gd name="connsiteX4" fmla="*/ 2168981 w 2168981"/>
              <a:gd name="connsiteY4" fmla="*/ 2169185 h 216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8981" h="2169185">
                <a:moveTo>
                  <a:pt x="0" y="2169185"/>
                </a:moveTo>
                <a:cubicBezTo>
                  <a:pt x="78014" y="1962356"/>
                  <a:pt x="431147" y="789097"/>
                  <a:pt x="610994" y="428171"/>
                </a:cubicBezTo>
                <a:cubicBezTo>
                  <a:pt x="790841" y="67245"/>
                  <a:pt x="921237" y="7256"/>
                  <a:pt x="1079080" y="3628"/>
                </a:cubicBezTo>
                <a:cubicBezTo>
                  <a:pt x="1236923" y="0"/>
                  <a:pt x="1376401" y="45474"/>
                  <a:pt x="1558051" y="406400"/>
                </a:cubicBezTo>
                <a:cubicBezTo>
                  <a:pt x="1739701" y="767326"/>
                  <a:pt x="2071463" y="1906114"/>
                  <a:pt x="2168981" y="2169185"/>
                </a:cubicBezTo>
              </a:path>
            </a:pathLst>
          </a:cu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25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f(x)&gt;0</a:t>
            </a:r>
            <a:endParaRPr lang="ru-RU" dirty="0"/>
          </a:p>
        </p:txBody>
      </p:sp>
      <p:grpSp>
        <p:nvGrpSpPr>
          <p:cNvPr id="244" name="Группа 243"/>
          <p:cNvGrpSpPr/>
          <p:nvPr/>
        </p:nvGrpSpPr>
        <p:grpSpPr>
          <a:xfrm>
            <a:off x="928665" y="1587398"/>
            <a:ext cx="3847835" cy="4127618"/>
            <a:chOff x="3635375" y="1188354"/>
            <a:chExt cx="4992680" cy="5527608"/>
          </a:xfrm>
        </p:grpSpPr>
        <p:grpSp>
          <p:nvGrpSpPr>
            <p:cNvPr id="245" name="Group 2"/>
            <p:cNvGrpSpPr>
              <a:grpSpLocks/>
            </p:cNvGrpSpPr>
            <p:nvPr/>
          </p:nvGrpSpPr>
          <p:grpSpPr bwMode="auto">
            <a:xfrm>
              <a:off x="3635375" y="1446213"/>
              <a:ext cx="4991100" cy="5078411"/>
              <a:chOff x="2412" y="464"/>
              <a:chExt cx="3144" cy="3199"/>
            </a:xfrm>
          </p:grpSpPr>
          <p:sp>
            <p:nvSpPr>
              <p:cNvPr id="250" name="Freeform 23"/>
              <p:cNvSpPr>
                <a:spLocks/>
              </p:cNvSpPr>
              <p:nvPr/>
            </p:nvSpPr>
            <p:spPr bwMode="auto">
              <a:xfrm>
                <a:off x="5332" y="480"/>
                <a:ext cx="4" cy="317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72"/>
                  </a:cxn>
                </a:cxnLst>
                <a:rect l="0" t="0" r="r" b="b"/>
                <a:pathLst>
                  <a:path w="4" h="3172">
                    <a:moveTo>
                      <a:pt x="4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" name="Freeform 3"/>
              <p:cNvSpPr>
                <a:spLocks/>
              </p:cNvSpPr>
              <p:nvPr/>
            </p:nvSpPr>
            <p:spPr bwMode="auto">
              <a:xfrm>
                <a:off x="2424" y="472"/>
                <a:ext cx="2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3172"/>
                  </a:cxn>
                </a:cxnLst>
                <a:rect l="0" t="0" r="r" b="b"/>
                <a:pathLst>
                  <a:path w="2" h="3172">
                    <a:moveTo>
                      <a:pt x="0" y="0"/>
                    </a:moveTo>
                    <a:lnTo>
                      <a:pt x="2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" name="Freeform 4"/>
              <p:cNvSpPr>
                <a:spLocks/>
              </p:cNvSpPr>
              <p:nvPr/>
            </p:nvSpPr>
            <p:spPr bwMode="auto">
              <a:xfrm>
                <a:off x="2472" y="1706"/>
                <a:ext cx="3060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60" y="2"/>
                  </a:cxn>
                </a:cxnLst>
                <a:rect l="0" t="0" r="r" b="b"/>
                <a:pathLst>
                  <a:path w="3060" h="2">
                    <a:moveTo>
                      <a:pt x="0" y="0"/>
                    </a:moveTo>
                    <a:lnTo>
                      <a:pt x="3060" y="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3" name="Freeform 5"/>
              <p:cNvSpPr>
                <a:spLocks/>
              </p:cNvSpPr>
              <p:nvPr/>
            </p:nvSpPr>
            <p:spPr bwMode="auto">
              <a:xfrm>
                <a:off x="2436" y="3468"/>
                <a:ext cx="308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88" y="0"/>
                  </a:cxn>
                </a:cxnLst>
                <a:rect l="0" t="0" r="r" b="b"/>
                <a:pathLst>
                  <a:path w="3088" h="1">
                    <a:moveTo>
                      <a:pt x="0" y="0"/>
                    </a:moveTo>
                    <a:lnTo>
                      <a:pt x="3088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4" name="Freeform 6"/>
              <p:cNvSpPr>
                <a:spLocks/>
              </p:cNvSpPr>
              <p:nvPr/>
            </p:nvSpPr>
            <p:spPr bwMode="auto">
              <a:xfrm>
                <a:off x="2426" y="3292"/>
                <a:ext cx="3094" cy="2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094" y="0"/>
                  </a:cxn>
                </a:cxnLst>
                <a:rect l="0" t="0" r="r" b="b"/>
                <a:pathLst>
                  <a:path w="3094" h="2">
                    <a:moveTo>
                      <a:pt x="0" y="2"/>
                    </a:moveTo>
                    <a:lnTo>
                      <a:pt x="3094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5" name="Line 7"/>
              <p:cNvSpPr>
                <a:spLocks noChangeShapeType="1"/>
              </p:cNvSpPr>
              <p:nvPr/>
            </p:nvSpPr>
            <p:spPr bwMode="auto">
              <a:xfrm>
                <a:off x="2426" y="3113"/>
                <a:ext cx="3130" cy="0"/>
              </a:xfrm>
              <a:prstGeom prst="line">
                <a:avLst/>
              </a:prstGeom>
              <a:noFill/>
              <a:ln w="12700">
                <a:solidFill>
                  <a:srgbClr val="4D4D4D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" name="Freeform 8"/>
              <p:cNvSpPr>
                <a:spLocks/>
              </p:cNvSpPr>
              <p:nvPr/>
            </p:nvSpPr>
            <p:spPr bwMode="auto">
              <a:xfrm>
                <a:off x="2428" y="2940"/>
                <a:ext cx="309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96" y="0"/>
                  </a:cxn>
                </a:cxnLst>
                <a:rect l="0" t="0" r="r" b="b"/>
                <a:pathLst>
                  <a:path w="3096" h="1">
                    <a:moveTo>
                      <a:pt x="0" y="0"/>
                    </a:moveTo>
                    <a:lnTo>
                      <a:pt x="3096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" name="Freeform 9"/>
              <p:cNvSpPr>
                <a:spLocks/>
              </p:cNvSpPr>
              <p:nvPr/>
            </p:nvSpPr>
            <p:spPr bwMode="auto">
              <a:xfrm>
                <a:off x="2424" y="2764"/>
                <a:ext cx="309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92" y="0"/>
                  </a:cxn>
                </a:cxnLst>
                <a:rect l="0" t="0" r="r" b="b"/>
                <a:pathLst>
                  <a:path w="3092" h="1">
                    <a:moveTo>
                      <a:pt x="0" y="0"/>
                    </a:moveTo>
                    <a:lnTo>
                      <a:pt x="309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8" name="Freeform 10"/>
              <p:cNvSpPr>
                <a:spLocks/>
              </p:cNvSpPr>
              <p:nvPr/>
            </p:nvSpPr>
            <p:spPr bwMode="auto">
              <a:xfrm>
                <a:off x="2420" y="2584"/>
                <a:ext cx="3100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00" y="0"/>
                  </a:cxn>
                </a:cxnLst>
                <a:rect l="0" t="0" r="r" b="b"/>
                <a:pathLst>
                  <a:path w="3100" h="4">
                    <a:moveTo>
                      <a:pt x="0" y="4"/>
                    </a:moveTo>
                    <a:lnTo>
                      <a:pt x="3100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9" name="Freeform 11"/>
              <p:cNvSpPr>
                <a:spLocks/>
              </p:cNvSpPr>
              <p:nvPr/>
            </p:nvSpPr>
            <p:spPr bwMode="auto">
              <a:xfrm>
                <a:off x="2420" y="2408"/>
                <a:ext cx="3108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8" y="0"/>
                  </a:cxn>
                </a:cxnLst>
                <a:rect l="0" t="0" r="r" b="b"/>
                <a:pathLst>
                  <a:path w="3108" h="8">
                    <a:moveTo>
                      <a:pt x="0" y="8"/>
                    </a:moveTo>
                    <a:lnTo>
                      <a:pt x="3108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0" name="Freeform 12"/>
              <p:cNvSpPr>
                <a:spLocks/>
              </p:cNvSpPr>
              <p:nvPr/>
            </p:nvSpPr>
            <p:spPr bwMode="auto">
              <a:xfrm>
                <a:off x="2412" y="2232"/>
                <a:ext cx="3116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6" y="4"/>
                  </a:cxn>
                </a:cxnLst>
                <a:rect l="0" t="0" r="r" b="b"/>
                <a:pathLst>
                  <a:path w="3116" h="4">
                    <a:moveTo>
                      <a:pt x="0" y="0"/>
                    </a:moveTo>
                    <a:lnTo>
                      <a:pt x="3116" y="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1" name="Freeform 13"/>
              <p:cNvSpPr>
                <a:spLocks/>
              </p:cNvSpPr>
              <p:nvPr/>
            </p:nvSpPr>
            <p:spPr bwMode="auto">
              <a:xfrm>
                <a:off x="2472" y="1884"/>
                <a:ext cx="305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052" y="0"/>
                  </a:cxn>
                </a:cxnLst>
                <a:rect l="0" t="0" r="r" b="b"/>
                <a:pathLst>
                  <a:path w="3052" h="4">
                    <a:moveTo>
                      <a:pt x="0" y="4"/>
                    </a:moveTo>
                    <a:lnTo>
                      <a:pt x="305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2" name="Freeform 14"/>
              <p:cNvSpPr>
                <a:spLocks/>
              </p:cNvSpPr>
              <p:nvPr/>
            </p:nvSpPr>
            <p:spPr bwMode="auto">
              <a:xfrm>
                <a:off x="2428" y="2053"/>
                <a:ext cx="310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0" y="0"/>
                  </a:cxn>
                </a:cxnLst>
                <a:rect l="0" t="0" r="r" b="b"/>
                <a:pathLst>
                  <a:path w="3100" h="1">
                    <a:moveTo>
                      <a:pt x="0" y="0"/>
                    </a:moveTo>
                    <a:lnTo>
                      <a:pt x="3100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63" name="Freeform 15"/>
              <p:cNvSpPr>
                <a:spLocks/>
              </p:cNvSpPr>
              <p:nvPr/>
            </p:nvSpPr>
            <p:spPr bwMode="auto">
              <a:xfrm>
                <a:off x="2416" y="1356"/>
                <a:ext cx="311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4">
                    <a:moveTo>
                      <a:pt x="0" y="4"/>
                    </a:moveTo>
                    <a:lnTo>
                      <a:pt x="311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4" name="Freeform 16"/>
              <p:cNvSpPr>
                <a:spLocks/>
              </p:cNvSpPr>
              <p:nvPr/>
            </p:nvSpPr>
            <p:spPr bwMode="auto">
              <a:xfrm>
                <a:off x="2420" y="1180"/>
                <a:ext cx="3108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8" y="4"/>
                  </a:cxn>
                </a:cxnLst>
                <a:rect l="0" t="0" r="r" b="b"/>
                <a:pathLst>
                  <a:path w="3108" h="4">
                    <a:moveTo>
                      <a:pt x="0" y="0"/>
                    </a:moveTo>
                    <a:lnTo>
                      <a:pt x="3108" y="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5" name="Freeform 17"/>
              <p:cNvSpPr>
                <a:spLocks/>
              </p:cNvSpPr>
              <p:nvPr/>
            </p:nvSpPr>
            <p:spPr bwMode="auto">
              <a:xfrm>
                <a:off x="2416" y="1008"/>
                <a:ext cx="311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4">
                    <a:moveTo>
                      <a:pt x="0" y="4"/>
                    </a:moveTo>
                    <a:lnTo>
                      <a:pt x="311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" name="Freeform 18"/>
              <p:cNvSpPr>
                <a:spLocks/>
              </p:cNvSpPr>
              <p:nvPr/>
            </p:nvSpPr>
            <p:spPr bwMode="auto">
              <a:xfrm>
                <a:off x="2424" y="832"/>
                <a:ext cx="310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4" y="0"/>
                  </a:cxn>
                </a:cxnLst>
                <a:rect l="0" t="0" r="r" b="b"/>
                <a:pathLst>
                  <a:path w="3104" h="1">
                    <a:moveTo>
                      <a:pt x="0" y="0"/>
                    </a:moveTo>
                    <a:lnTo>
                      <a:pt x="3104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" name="Freeform 19"/>
              <p:cNvSpPr>
                <a:spLocks/>
              </p:cNvSpPr>
              <p:nvPr/>
            </p:nvSpPr>
            <p:spPr bwMode="auto">
              <a:xfrm>
                <a:off x="2432" y="656"/>
                <a:ext cx="3092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092" y="0"/>
                  </a:cxn>
                </a:cxnLst>
                <a:rect l="0" t="0" r="r" b="b"/>
                <a:pathLst>
                  <a:path w="3092" h="8">
                    <a:moveTo>
                      <a:pt x="0" y="8"/>
                    </a:moveTo>
                    <a:lnTo>
                      <a:pt x="309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8" name="Freeform 20"/>
              <p:cNvSpPr>
                <a:spLocks/>
              </p:cNvSpPr>
              <p:nvPr/>
            </p:nvSpPr>
            <p:spPr bwMode="auto">
              <a:xfrm>
                <a:off x="2440" y="472"/>
                <a:ext cx="3088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88" y="12"/>
                  </a:cxn>
                </a:cxnLst>
                <a:rect l="0" t="0" r="r" b="b"/>
                <a:pathLst>
                  <a:path w="3088" h="12">
                    <a:moveTo>
                      <a:pt x="0" y="0"/>
                    </a:moveTo>
                    <a:lnTo>
                      <a:pt x="3088" y="1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" name="Freeform 21"/>
              <p:cNvSpPr>
                <a:spLocks/>
              </p:cNvSpPr>
              <p:nvPr/>
            </p:nvSpPr>
            <p:spPr bwMode="auto">
              <a:xfrm>
                <a:off x="2416" y="3644"/>
                <a:ext cx="31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6" y="0"/>
                  </a:cxn>
                </a:cxnLst>
                <a:rect l="0" t="0" r="r" b="b"/>
                <a:pathLst>
                  <a:path w="3116" h="1">
                    <a:moveTo>
                      <a:pt x="0" y="0"/>
                    </a:moveTo>
                    <a:lnTo>
                      <a:pt x="3116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" name="Freeform 22"/>
              <p:cNvSpPr>
                <a:spLocks/>
              </p:cNvSpPr>
              <p:nvPr/>
            </p:nvSpPr>
            <p:spPr bwMode="auto">
              <a:xfrm>
                <a:off x="5528" y="488"/>
                <a:ext cx="1" cy="3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36"/>
                  </a:cxn>
                </a:cxnLst>
                <a:rect l="0" t="0" r="r" b="b"/>
                <a:pathLst>
                  <a:path w="1" h="3136">
                    <a:moveTo>
                      <a:pt x="0" y="0"/>
                    </a:moveTo>
                    <a:lnTo>
                      <a:pt x="0" y="3136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1" name="Freeform 24"/>
              <p:cNvSpPr>
                <a:spLocks/>
              </p:cNvSpPr>
              <p:nvPr/>
            </p:nvSpPr>
            <p:spPr bwMode="auto">
              <a:xfrm>
                <a:off x="5136" y="480"/>
                <a:ext cx="4" cy="316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8"/>
                  </a:cxn>
                </a:cxnLst>
                <a:rect l="0" t="0" r="r" b="b"/>
                <a:pathLst>
                  <a:path w="4" h="3168">
                    <a:moveTo>
                      <a:pt x="4" y="0"/>
                    </a:moveTo>
                    <a:lnTo>
                      <a:pt x="0" y="3168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2" name="Freeform 25"/>
              <p:cNvSpPr>
                <a:spLocks/>
              </p:cNvSpPr>
              <p:nvPr/>
            </p:nvSpPr>
            <p:spPr bwMode="auto">
              <a:xfrm>
                <a:off x="4944" y="480"/>
                <a:ext cx="1" cy="3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60"/>
                  </a:cxn>
                </a:cxnLst>
                <a:rect l="0" t="0" r="r" b="b"/>
                <a:pathLst>
                  <a:path w="1" h="3160">
                    <a:moveTo>
                      <a:pt x="0" y="0"/>
                    </a:moveTo>
                    <a:lnTo>
                      <a:pt x="0" y="316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3" name="Freeform 26"/>
              <p:cNvSpPr>
                <a:spLocks/>
              </p:cNvSpPr>
              <p:nvPr/>
            </p:nvSpPr>
            <p:spPr bwMode="auto">
              <a:xfrm>
                <a:off x="4748" y="476"/>
                <a:ext cx="4" cy="317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72"/>
                  </a:cxn>
                </a:cxnLst>
                <a:rect l="0" t="0" r="r" b="b"/>
                <a:pathLst>
                  <a:path w="4" h="3172">
                    <a:moveTo>
                      <a:pt x="4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4" name="Freeform 27"/>
              <p:cNvSpPr>
                <a:spLocks/>
              </p:cNvSpPr>
              <p:nvPr/>
            </p:nvSpPr>
            <p:spPr bwMode="auto">
              <a:xfrm>
                <a:off x="4544" y="472"/>
                <a:ext cx="14" cy="3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3191"/>
                  </a:cxn>
                </a:cxnLst>
                <a:rect l="0" t="0" r="r" b="b"/>
                <a:pathLst>
                  <a:path w="14" h="3191">
                    <a:moveTo>
                      <a:pt x="0" y="0"/>
                    </a:moveTo>
                    <a:lnTo>
                      <a:pt x="14" y="3191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5" name="Freeform 28"/>
              <p:cNvSpPr>
                <a:spLocks/>
              </p:cNvSpPr>
              <p:nvPr/>
            </p:nvSpPr>
            <p:spPr bwMode="auto">
              <a:xfrm>
                <a:off x="4360" y="488"/>
                <a:ext cx="4" cy="316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0"/>
                  </a:cxn>
                </a:cxnLst>
                <a:rect l="0" t="0" r="r" b="b"/>
                <a:pathLst>
                  <a:path w="4" h="3160">
                    <a:moveTo>
                      <a:pt x="4" y="0"/>
                    </a:moveTo>
                    <a:lnTo>
                      <a:pt x="0" y="3160"/>
                    </a:lnTo>
                  </a:path>
                </a:pathLst>
              </a:custGeom>
              <a:noFill/>
              <a:ln w="19050" cap="flat" cmpd="sng">
                <a:solidFill>
                  <a:srgbClr val="4D4D4D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76" name="Freeform 29"/>
              <p:cNvSpPr>
                <a:spLocks/>
              </p:cNvSpPr>
              <p:nvPr/>
            </p:nvSpPr>
            <p:spPr bwMode="auto">
              <a:xfrm>
                <a:off x="4168" y="488"/>
                <a:ext cx="1" cy="31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2"/>
                  </a:cxn>
                </a:cxnLst>
                <a:rect l="0" t="0" r="r" b="b"/>
                <a:pathLst>
                  <a:path w="1" h="3152">
                    <a:moveTo>
                      <a:pt x="0" y="0"/>
                    </a:moveTo>
                    <a:lnTo>
                      <a:pt x="0" y="315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77" name="Freeform 30"/>
              <p:cNvSpPr>
                <a:spLocks/>
              </p:cNvSpPr>
              <p:nvPr/>
            </p:nvSpPr>
            <p:spPr bwMode="auto">
              <a:xfrm>
                <a:off x="3776" y="464"/>
                <a:ext cx="11" cy="31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3199"/>
                  </a:cxn>
                </a:cxnLst>
                <a:rect l="0" t="0" r="r" b="b"/>
                <a:pathLst>
                  <a:path w="11" h="3199">
                    <a:moveTo>
                      <a:pt x="0" y="0"/>
                    </a:moveTo>
                    <a:lnTo>
                      <a:pt x="11" y="3199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8" name="Freeform 31"/>
              <p:cNvSpPr>
                <a:spLocks/>
              </p:cNvSpPr>
              <p:nvPr/>
            </p:nvSpPr>
            <p:spPr bwMode="auto">
              <a:xfrm>
                <a:off x="3584" y="480"/>
                <a:ext cx="1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72"/>
                  </a:cxn>
                </a:cxnLst>
                <a:rect l="0" t="0" r="r" b="b"/>
                <a:pathLst>
                  <a:path w="1" h="3172">
                    <a:moveTo>
                      <a:pt x="0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9" name="Freeform 32"/>
              <p:cNvSpPr>
                <a:spLocks/>
              </p:cNvSpPr>
              <p:nvPr/>
            </p:nvSpPr>
            <p:spPr bwMode="auto">
              <a:xfrm>
                <a:off x="3392" y="484"/>
                <a:ext cx="4" cy="316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4"/>
                  </a:cxn>
                </a:cxnLst>
                <a:rect l="0" t="0" r="r" b="b"/>
                <a:pathLst>
                  <a:path w="4" h="3164">
                    <a:moveTo>
                      <a:pt x="4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0" name="Freeform 33"/>
              <p:cNvSpPr>
                <a:spLocks/>
              </p:cNvSpPr>
              <p:nvPr/>
            </p:nvSpPr>
            <p:spPr bwMode="auto">
              <a:xfrm>
                <a:off x="3192" y="480"/>
                <a:ext cx="8" cy="31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3164"/>
                  </a:cxn>
                </a:cxnLst>
                <a:rect l="0" t="0" r="r" b="b"/>
                <a:pathLst>
                  <a:path w="8" h="3164">
                    <a:moveTo>
                      <a:pt x="0" y="0"/>
                    </a:moveTo>
                    <a:lnTo>
                      <a:pt x="8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1" name="Freeform 34"/>
              <p:cNvSpPr>
                <a:spLocks/>
              </p:cNvSpPr>
              <p:nvPr/>
            </p:nvSpPr>
            <p:spPr bwMode="auto">
              <a:xfrm>
                <a:off x="3004" y="480"/>
                <a:ext cx="4" cy="316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4"/>
                  </a:cxn>
                </a:cxnLst>
                <a:rect l="0" t="0" r="r" b="b"/>
                <a:pathLst>
                  <a:path w="4" h="3164">
                    <a:moveTo>
                      <a:pt x="4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2" name="Freeform 35"/>
              <p:cNvSpPr>
                <a:spLocks/>
              </p:cNvSpPr>
              <p:nvPr/>
            </p:nvSpPr>
            <p:spPr bwMode="auto">
              <a:xfrm>
                <a:off x="2812" y="480"/>
                <a:ext cx="1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72"/>
                  </a:cxn>
                </a:cxnLst>
                <a:rect l="0" t="0" r="r" b="b"/>
                <a:pathLst>
                  <a:path w="1" h="3172">
                    <a:moveTo>
                      <a:pt x="0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3" name="Freeform 36"/>
              <p:cNvSpPr>
                <a:spLocks/>
              </p:cNvSpPr>
              <p:nvPr/>
            </p:nvSpPr>
            <p:spPr bwMode="auto">
              <a:xfrm>
                <a:off x="2616" y="480"/>
                <a:ext cx="1" cy="31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64"/>
                  </a:cxn>
                </a:cxnLst>
                <a:rect l="0" t="0" r="r" b="b"/>
                <a:pathLst>
                  <a:path w="1" h="3164">
                    <a:moveTo>
                      <a:pt x="0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" name="Line 37"/>
            <p:cNvSpPr>
              <a:spLocks noChangeShapeType="1"/>
            </p:cNvSpPr>
            <p:nvPr/>
          </p:nvSpPr>
          <p:spPr bwMode="auto">
            <a:xfrm>
              <a:off x="3730621" y="3130690"/>
              <a:ext cx="48974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7" name="Line 38"/>
            <p:cNvSpPr>
              <a:spLocks noChangeShapeType="1"/>
            </p:cNvSpPr>
            <p:nvPr/>
          </p:nvSpPr>
          <p:spPr bwMode="auto">
            <a:xfrm flipV="1">
              <a:off x="6107105" y="1315288"/>
              <a:ext cx="0" cy="54006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8" name="Text Box 78"/>
            <p:cNvSpPr txBox="1">
              <a:spLocks noChangeArrowheads="1"/>
            </p:cNvSpPr>
            <p:nvPr/>
          </p:nvSpPr>
          <p:spPr bwMode="auto">
            <a:xfrm>
              <a:off x="5598681" y="1188354"/>
              <a:ext cx="354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/>
                <a:t>у</a:t>
              </a:r>
            </a:p>
          </p:txBody>
        </p:sp>
        <p:sp>
          <p:nvSpPr>
            <p:cNvPr id="249" name="Text Box 79"/>
            <p:cNvSpPr txBox="1">
              <a:spLocks noChangeArrowheads="1"/>
            </p:cNvSpPr>
            <p:nvPr/>
          </p:nvSpPr>
          <p:spPr bwMode="auto">
            <a:xfrm>
              <a:off x="8177324" y="3101715"/>
              <a:ext cx="354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err="1"/>
                <a:t>х</a:t>
              </a:r>
              <a:endParaRPr lang="ru-RU" sz="2400" b="1" dirty="0"/>
            </a:p>
          </p:txBody>
        </p:sp>
      </p:grpSp>
      <p:sp>
        <p:nvSpPr>
          <p:cNvPr id="284" name="Полилиния 283"/>
          <p:cNvSpPr/>
          <p:nvPr/>
        </p:nvSpPr>
        <p:spPr>
          <a:xfrm>
            <a:off x="2275098" y="3022144"/>
            <a:ext cx="2082588" cy="2169185"/>
          </a:xfrm>
          <a:custGeom>
            <a:avLst/>
            <a:gdLst>
              <a:gd name="connsiteX0" fmla="*/ 0 w 1883229"/>
              <a:gd name="connsiteY0" fmla="*/ 1669143 h 1669143"/>
              <a:gd name="connsiteX1" fmla="*/ 217715 w 1883229"/>
              <a:gd name="connsiteY1" fmla="*/ 820057 h 1669143"/>
              <a:gd name="connsiteX2" fmla="*/ 468086 w 1883229"/>
              <a:gd name="connsiteY2" fmla="*/ 428171 h 1669143"/>
              <a:gd name="connsiteX3" fmla="*/ 936172 w 1883229"/>
              <a:gd name="connsiteY3" fmla="*/ 3628 h 1669143"/>
              <a:gd name="connsiteX4" fmla="*/ 1415143 w 1883229"/>
              <a:gd name="connsiteY4" fmla="*/ 406400 h 1669143"/>
              <a:gd name="connsiteX5" fmla="*/ 1665515 w 1883229"/>
              <a:gd name="connsiteY5" fmla="*/ 830943 h 1669143"/>
              <a:gd name="connsiteX6" fmla="*/ 1883229 w 1883229"/>
              <a:gd name="connsiteY6" fmla="*/ 1669143 h 1669143"/>
              <a:gd name="connsiteX0" fmla="*/ 0 w 1883229"/>
              <a:gd name="connsiteY0" fmla="*/ 1669143 h 1669143"/>
              <a:gd name="connsiteX1" fmla="*/ 468086 w 1883229"/>
              <a:gd name="connsiteY1" fmla="*/ 428171 h 1669143"/>
              <a:gd name="connsiteX2" fmla="*/ 936172 w 1883229"/>
              <a:gd name="connsiteY2" fmla="*/ 3628 h 1669143"/>
              <a:gd name="connsiteX3" fmla="*/ 1415143 w 1883229"/>
              <a:gd name="connsiteY3" fmla="*/ 406400 h 1669143"/>
              <a:gd name="connsiteX4" fmla="*/ 1665515 w 1883229"/>
              <a:gd name="connsiteY4" fmla="*/ 830943 h 1669143"/>
              <a:gd name="connsiteX5" fmla="*/ 1883229 w 1883229"/>
              <a:gd name="connsiteY5" fmla="*/ 1669143 h 1669143"/>
              <a:gd name="connsiteX0" fmla="*/ 0 w 1883229"/>
              <a:gd name="connsiteY0" fmla="*/ 1669143 h 1669143"/>
              <a:gd name="connsiteX1" fmla="*/ 468086 w 1883229"/>
              <a:gd name="connsiteY1" fmla="*/ 428171 h 1669143"/>
              <a:gd name="connsiteX2" fmla="*/ 936172 w 1883229"/>
              <a:gd name="connsiteY2" fmla="*/ 3628 h 1669143"/>
              <a:gd name="connsiteX3" fmla="*/ 1415143 w 1883229"/>
              <a:gd name="connsiteY3" fmla="*/ 406400 h 1669143"/>
              <a:gd name="connsiteX4" fmla="*/ 1883229 w 1883229"/>
              <a:gd name="connsiteY4" fmla="*/ 1669143 h 1669143"/>
              <a:gd name="connsiteX0" fmla="*/ 142908 w 2026137"/>
              <a:gd name="connsiteY0" fmla="*/ 1669143 h 2169185"/>
              <a:gd name="connsiteX1" fmla="*/ 0 w 2026137"/>
              <a:gd name="connsiteY1" fmla="*/ 2169185 h 2169185"/>
              <a:gd name="connsiteX2" fmla="*/ 610994 w 2026137"/>
              <a:gd name="connsiteY2" fmla="*/ 428171 h 2169185"/>
              <a:gd name="connsiteX3" fmla="*/ 1079080 w 2026137"/>
              <a:gd name="connsiteY3" fmla="*/ 3628 h 2169185"/>
              <a:gd name="connsiteX4" fmla="*/ 1558051 w 2026137"/>
              <a:gd name="connsiteY4" fmla="*/ 406400 h 2169185"/>
              <a:gd name="connsiteX5" fmla="*/ 2026137 w 2026137"/>
              <a:gd name="connsiteY5" fmla="*/ 1669143 h 2169185"/>
              <a:gd name="connsiteX0" fmla="*/ 0 w 2026137"/>
              <a:gd name="connsiteY0" fmla="*/ 2169185 h 2169185"/>
              <a:gd name="connsiteX1" fmla="*/ 610994 w 2026137"/>
              <a:gd name="connsiteY1" fmla="*/ 428171 h 2169185"/>
              <a:gd name="connsiteX2" fmla="*/ 1079080 w 2026137"/>
              <a:gd name="connsiteY2" fmla="*/ 3628 h 2169185"/>
              <a:gd name="connsiteX3" fmla="*/ 1558051 w 2026137"/>
              <a:gd name="connsiteY3" fmla="*/ 406400 h 2169185"/>
              <a:gd name="connsiteX4" fmla="*/ 2026137 w 2026137"/>
              <a:gd name="connsiteY4" fmla="*/ 1669143 h 2169185"/>
              <a:gd name="connsiteX0" fmla="*/ 0 w 2168981"/>
              <a:gd name="connsiteY0" fmla="*/ 2169185 h 2169185"/>
              <a:gd name="connsiteX1" fmla="*/ 610994 w 2168981"/>
              <a:gd name="connsiteY1" fmla="*/ 428171 h 2169185"/>
              <a:gd name="connsiteX2" fmla="*/ 1079080 w 2168981"/>
              <a:gd name="connsiteY2" fmla="*/ 3628 h 2169185"/>
              <a:gd name="connsiteX3" fmla="*/ 1558051 w 2168981"/>
              <a:gd name="connsiteY3" fmla="*/ 406400 h 2169185"/>
              <a:gd name="connsiteX4" fmla="*/ 2168981 w 2168981"/>
              <a:gd name="connsiteY4" fmla="*/ 2169185 h 216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8981" h="2169185">
                <a:moveTo>
                  <a:pt x="0" y="2169185"/>
                </a:moveTo>
                <a:cubicBezTo>
                  <a:pt x="78014" y="1962356"/>
                  <a:pt x="431147" y="789097"/>
                  <a:pt x="610994" y="428171"/>
                </a:cubicBezTo>
                <a:cubicBezTo>
                  <a:pt x="790841" y="67245"/>
                  <a:pt x="921237" y="7256"/>
                  <a:pt x="1079080" y="3628"/>
                </a:cubicBezTo>
                <a:cubicBezTo>
                  <a:pt x="1236923" y="0"/>
                  <a:pt x="1376401" y="45474"/>
                  <a:pt x="1558051" y="406400"/>
                </a:cubicBezTo>
                <a:cubicBezTo>
                  <a:pt x="1739701" y="767326"/>
                  <a:pt x="2071463" y="1906114"/>
                  <a:pt x="2168981" y="2169185"/>
                </a:cubicBezTo>
              </a:path>
            </a:pathLst>
          </a:cu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6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f(x)&gt;0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928665" y="1587398"/>
            <a:ext cx="3847835" cy="4127618"/>
            <a:chOff x="3635375" y="1188354"/>
            <a:chExt cx="4992680" cy="5527608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3635375" y="1446213"/>
              <a:ext cx="4991100" cy="5078411"/>
              <a:chOff x="2412" y="464"/>
              <a:chExt cx="3144" cy="3199"/>
            </a:xfrm>
          </p:grpSpPr>
          <p:sp>
            <p:nvSpPr>
              <p:cNvPr id="10" name="Freeform 23"/>
              <p:cNvSpPr>
                <a:spLocks/>
              </p:cNvSpPr>
              <p:nvPr/>
            </p:nvSpPr>
            <p:spPr bwMode="auto">
              <a:xfrm>
                <a:off x="5332" y="480"/>
                <a:ext cx="4" cy="317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72"/>
                  </a:cxn>
                </a:cxnLst>
                <a:rect l="0" t="0" r="r" b="b"/>
                <a:pathLst>
                  <a:path w="4" h="3172">
                    <a:moveTo>
                      <a:pt x="4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3"/>
              <p:cNvSpPr>
                <a:spLocks/>
              </p:cNvSpPr>
              <p:nvPr/>
            </p:nvSpPr>
            <p:spPr bwMode="auto">
              <a:xfrm>
                <a:off x="2424" y="472"/>
                <a:ext cx="2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3172"/>
                  </a:cxn>
                </a:cxnLst>
                <a:rect l="0" t="0" r="r" b="b"/>
                <a:pathLst>
                  <a:path w="2" h="3172">
                    <a:moveTo>
                      <a:pt x="0" y="0"/>
                    </a:moveTo>
                    <a:lnTo>
                      <a:pt x="2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4"/>
              <p:cNvSpPr>
                <a:spLocks/>
              </p:cNvSpPr>
              <p:nvPr/>
            </p:nvSpPr>
            <p:spPr bwMode="auto">
              <a:xfrm>
                <a:off x="2472" y="1706"/>
                <a:ext cx="3060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60" y="2"/>
                  </a:cxn>
                </a:cxnLst>
                <a:rect l="0" t="0" r="r" b="b"/>
                <a:pathLst>
                  <a:path w="3060" h="2">
                    <a:moveTo>
                      <a:pt x="0" y="0"/>
                    </a:moveTo>
                    <a:lnTo>
                      <a:pt x="3060" y="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2436" y="1534"/>
                <a:ext cx="308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88" y="0"/>
                  </a:cxn>
                </a:cxnLst>
                <a:rect l="0" t="0" r="r" b="b"/>
                <a:pathLst>
                  <a:path w="3088" h="1">
                    <a:moveTo>
                      <a:pt x="0" y="0"/>
                    </a:moveTo>
                    <a:lnTo>
                      <a:pt x="3088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2426" y="3480"/>
                <a:ext cx="3094" cy="2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094" y="0"/>
                  </a:cxn>
                </a:cxnLst>
                <a:rect l="0" t="0" r="r" b="b"/>
                <a:pathLst>
                  <a:path w="3094" h="2">
                    <a:moveTo>
                      <a:pt x="0" y="2"/>
                    </a:moveTo>
                    <a:lnTo>
                      <a:pt x="3094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>
                <a:off x="2426" y="3113"/>
                <a:ext cx="3130" cy="0"/>
              </a:xfrm>
              <a:prstGeom prst="line">
                <a:avLst/>
              </a:prstGeom>
              <a:noFill/>
              <a:ln w="12700">
                <a:solidFill>
                  <a:srgbClr val="4D4D4D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8"/>
              <p:cNvSpPr>
                <a:spLocks/>
              </p:cNvSpPr>
              <p:nvPr/>
            </p:nvSpPr>
            <p:spPr bwMode="auto">
              <a:xfrm>
                <a:off x="2428" y="2940"/>
                <a:ext cx="309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96" y="0"/>
                  </a:cxn>
                </a:cxnLst>
                <a:rect l="0" t="0" r="r" b="b"/>
                <a:pathLst>
                  <a:path w="3096" h="1">
                    <a:moveTo>
                      <a:pt x="0" y="0"/>
                    </a:moveTo>
                    <a:lnTo>
                      <a:pt x="3096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9"/>
              <p:cNvSpPr>
                <a:spLocks/>
              </p:cNvSpPr>
              <p:nvPr/>
            </p:nvSpPr>
            <p:spPr bwMode="auto">
              <a:xfrm>
                <a:off x="2424" y="2764"/>
                <a:ext cx="309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92" y="0"/>
                  </a:cxn>
                </a:cxnLst>
                <a:rect l="0" t="0" r="r" b="b"/>
                <a:pathLst>
                  <a:path w="3092" h="1">
                    <a:moveTo>
                      <a:pt x="0" y="0"/>
                    </a:moveTo>
                    <a:lnTo>
                      <a:pt x="309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10"/>
              <p:cNvSpPr>
                <a:spLocks/>
              </p:cNvSpPr>
              <p:nvPr/>
            </p:nvSpPr>
            <p:spPr bwMode="auto">
              <a:xfrm>
                <a:off x="2420" y="2584"/>
                <a:ext cx="3100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00" y="0"/>
                  </a:cxn>
                </a:cxnLst>
                <a:rect l="0" t="0" r="r" b="b"/>
                <a:pathLst>
                  <a:path w="3100" h="4">
                    <a:moveTo>
                      <a:pt x="0" y="4"/>
                    </a:moveTo>
                    <a:lnTo>
                      <a:pt x="3100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11"/>
              <p:cNvSpPr>
                <a:spLocks/>
              </p:cNvSpPr>
              <p:nvPr/>
            </p:nvSpPr>
            <p:spPr bwMode="auto">
              <a:xfrm>
                <a:off x="2420" y="2408"/>
                <a:ext cx="3108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8" y="0"/>
                  </a:cxn>
                </a:cxnLst>
                <a:rect l="0" t="0" r="r" b="b"/>
                <a:pathLst>
                  <a:path w="3108" h="8">
                    <a:moveTo>
                      <a:pt x="0" y="8"/>
                    </a:moveTo>
                    <a:lnTo>
                      <a:pt x="3108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12"/>
              <p:cNvSpPr>
                <a:spLocks/>
              </p:cNvSpPr>
              <p:nvPr/>
            </p:nvSpPr>
            <p:spPr bwMode="auto">
              <a:xfrm>
                <a:off x="2412" y="2232"/>
                <a:ext cx="3116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6" y="4"/>
                  </a:cxn>
                </a:cxnLst>
                <a:rect l="0" t="0" r="r" b="b"/>
                <a:pathLst>
                  <a:path w="3116" h="4">
                    <a:moveTo>
                      <a:pt x="0" y="0"/>
                    </a:moveTo>
                    <a:lnTo>
                      <a:pt x="3116" y="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13"/>
              <p:cNvSpPr>
                <a:spLocks/>
              </p:cNvSpPr>
              <p:nvPr/>
            </p:nvSpPr>
            <p:spPr bwMode="auto">
              <a:xfrm>
                <a:off x="2472" y="1884"/>
                <a:ext cx="305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052" y="0"/>
                  </a:cxn>
                </a:cxnLst>
                <a:rect l="0" t="0" r="r" b="b"/>
                <a:pathLst>
                  <a:path w="3052" h="4">
                    <a:moveTo>
                      <a:pt x="0" y="4"/>
                    </a:moveTo>
                    <a:lnTo>
                      <a:pt x="305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14"/>
              <p:cNvSpPr>
                <a:spLocks/>
              </p:cNvSpPr>
              <p:nvPr/>
            </p:nvSpPr>
            <p:spPr bwMode="auto">
              <a:xfrm>
                <a:off x="2428" y="2053"/>
                <a:ext cx="310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0" y="0"/>
                  </a:cxn>
                </a:cxnLst>
                <a:rect l="0" t="0" r="r" b="b"/>
                <a:pathLst>
                  <a:path w="3100" h="1">
                    <a:moveTo>
                      <a:pt x="0" y="0"/>
                    </a:moveTo>
                    <a:lnTo>
                      <a:pt x="3100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2416" y="1356"/>
                <a:ext cx="311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4">
                    <a:moveTo>
                      <a:pt x="0" y="4"/>
                    </a:moveTo>
                    <a:lnTo>
                      <a:pt x="311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16"/>
              <p:cNvSpPr>
                <a:spLocks/>
              </p:cNvSpPr>
              <p:nvPr/>
            </p:nvSpPr>
            <p:spPr bwMode="auto">
              <a:xfrm>
                <a:off x="2420" y="1180"/>
                <a:ext cx="3108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8" y="4"/>
                  </a:cxn>
                </a:cxnLst>
                <a:rect l="0" t="0" r="r" b="b"/>
                <a:pathLst>
                  <a:path w="3108" h="4">
                    <a:moveTo>
                      <a:pt x="0" y="0"/>
                    </a:moveTo>
                    <a:lnTo>
                      <a:pt x="3108" y="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17"/>
              <p:cNvSpPr>
                <a:spLocks/>
              </p:cNvSpPr>
              <p:nvPr/>
            </p:nvSpPr>
            <p:spPr bwMode="auto">
              <a:xfrm>
                <a:off x="2416" y="1008"/>
                <a:ext cx="311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4">
                    <a:moveTo>
                      <a:pt x="0" y="4"/>
                    </a:moveTo>
                    <a:lnTo>
                      <a:pt x="311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18"/>
              <p:cNvSpPr>
                <a:spLocks/>
              </p:cNvSpPr>
              <p:nvPr/>
            </p:nvSpPr>
            <p:spPr bwMode="auto">
              <a:xfrm>
                <a:off x="2424" y="832"/>
                <a:ext cx="310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4" y="0"/>
                  </a:cxn>
                </a:cxnLst>
                <a:rect l="0" t="0" r="r" b="b"/>
                <a:pathLst>
                  <a:path w="3104" h="1">
                    <a:moveTo>
                      <a:pt x="0" y="0"/>
                    </a:moveTo>
                    <a:lnTo>
                      <a:pt x="3104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19"/>
              <p:cNvSpPr>
                <a:spLocks/>
              </p:cNvSpPr>
              <p:nvPr/>
            </p:nvSpPr>
            <p:spPr bwMode="auto">
              <a:xfrm>
                <a:off x="2432" y="656"/>
                <a:ext cx="3092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092" y="0"/>
                  </a:cxn>
                </a:cxnLst>
                <a:rect l="0" t="0" r="r" b="b"/>
                <a:pathLst>
                  <a:path w="3092" h="8">
                    <a:moveTo>
                      <a:pt x="0" y="8"/>
                    </a:moveTo>
                    <a:lnTo>
                      <a:pt x="309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0"/>
              <p:cNvSpPr>
                <a:spLocks/>
              </p:cNvSpPr>
              <p:nvPr/>
            </p:nvSpPr>
            <p:spPr bwMode="auto">
              <a:xfrm>
                <a:off x="2440" y="472"/>
                <a:ext cx="3088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88" y="12"/>
                  </a:cxn>
                </a:cxnLst>
                <a:rect l="0" t="0" r="r" b="b"/>
                <a:pathLst>
                  <a:path w="3088" h="12">
                    <a:moveTo>
                      <a:pt x="0" y="0"/>
                    </a:moveTo>
                    <a:lnTo>
                      <a:pt x="3088" y="1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1"/>
              <p:cNvSpPr>
                <a:spLocks/>
              </p:cNvSpPr>
              <p:nvPr/>
            </p:nvSpPr>
            <p:spPr bwMode="auto">
              <a:xfrm>
                <a:off x="2416" y="3644"/>
                <a:ext cx="31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6" y="0"/>
                  </a:cxn>
                </a:cxnLst>
                <a:rect l="0" t="0" r="r" b="b"/>
                <a:pathLst>
                  <a:path w="3116" h="1">
                    <a:moveTo>
                      <a:pt x="0" y="0"/>
                    </a:moveTo>
                    <a:lnTo>
                      <a:pt x="3116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22"/>
              <p:cNvSpPr>
                <a:spLocks/>
              </p:cNvSpPr>
              <p:nvPr/>
            </p:nvSpPr>
            <p:spPr bwMode="auto">
              <a:xfrm>
                <a:off x="5528" y="488"/>
                <a:ext cx="1" cy="3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36"/>
                  </a:cxn>
                </a:cxnLst>
                <a:rect l="0" t="0" r="r" b="b"/>
                <a:pathLst>
                  <a:path w="1" h="3136">
                    <a:moveTo>
                      <a:pt x="0" y="0"/>
                    </a:moveTo>
                    <a:lnTo>
                      <a:pt x="0" y="3136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4"/>
              <p:cNvSpPr>
                <a:spLocks/>
              </p:cNvSpPr>
              <p:nvPr/>
            </p:nvSpPr>
            <p:spPr bwMode="auto">
              <a:xfrm>
                <a:off x="5136" y="480"/>
                <a:ext cx="4" cy="316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8"/>
                  </a:cxn>
                </a:cxnLst>
                <a:rect l="0" t="0" r="r" b="b"/>
                <a:pathLst>
                  <a:path w="4" h="3168">
                    <a:moveTo>
                      <a:pt x="4" y="0"/>
                    </a:moveTo>
                    <a:lnTo>
                      <a:pt x="0" y="3168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25"/>
              <p:cNvSpPr>
                <a:spLocks/>
              </p:cNvSpPr>
              <p:nvPr/>
            </p:nvSpPr>
            <p:spPr bwMode="auto">
              <a:xfrm>
                <a:off x="4944" y="480"/>
                <a:ext cx="1" cy="3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60"/>
                  </a:cxn>
                </a:cxnLst>
                <a:rect l="0" t="0" r="r" b="b"/>
                <a:pathLst>
                  <a:path w="1" h="3160">
                    <a:moveTo>
                      <a:pt x="0" y="0"/>
                    </a:moveTo>
                    <a:lnTo>
                      <a:pt x="0" y="316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Freeform 26"/>
              <p:cNvSpPr>
                <a:spLocks/>
              </p:cNvSpPr>
              <p:nvPr/>
            </p:nvSpPr>
            <p:spPr bwMode="auto">
              <a:xfrm>
                <a:off x="4748" y="476"/>
                <a:ext cx="4" cy="317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72"/>
                  </a:cxn>
                </a:cxnLst>
                <a:rect l="0" t="0" r="r" b="b"/>
                <a:pathLst>
                  <a:path w="4" h="3172">
                    <a:moveTo>
                      <a:pt x="4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27"/>
              <p:cNvSpPr>
                <a:spLocks/>
              </p:cNvSpPr>
              <p:nvPr/>
            </p:nvSpPr>
            <p:spPr bwMode="auto">
              <a:xfrm>
                <a:off x="4544" y="472"/>
                <a:ext cx="14" cy="3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3191"/>
                  </a:cxn>
                </a:cxnLst>
                <a:rect l="0" t="0" r="r" b="b"/>
                <a:pathLst>
                  <a:path w="14" h="3191">
                    <a:moveTo>
                      <a:pt x="0" y="0"/>
                    </a:moveTo>
                    <a:lnTo>
                      <a:pt x="14" y="3191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28"/>
              <p:cNvSpPr>
                <a:spLocks/>
              </p:cNvSpPr>
              <p:nvPr/>
            </p:nvSpPr>
            <p:spPr bwMode="auto">
              <a:xfrm>
                <a:off x="4360" y="488"/>
                <a:ext cx="4" cy="316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0"/>
                  </a:cxn>
                </a:cxnLst>
                <a:rect l="0" t="0" r="r" b="b"/>
                <a:pathLst>
                  <a:path w="4" h="3160">
                    <a:moveTo>
                      <a:pt x="4" y="0"/>
                    </a:moveTo>
                    <a:lnTo>
                      <a:pt x="0" y="316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6" name="Freeform 29"/>
              <p:cNvSpPr>
                <a:spLocks/>
              </p:cNvSpPr>
              <p:nvPr/>
            </p:nvSpPr>
            <p:spPr bwMode="auto">
              <a:xfrm>
                <a:off x="4168" y="488"/>
                <a:ext cx="1" cy="31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2"/>
                  </a:cxn>
                </a:cxnLst>
                <a:rect l="0" t="0" r="r" b="b"/>
                <a:pathLst>
                  <a:path w="1" h="3152">
                    <a:moveTo>
                      <a:pt x="0" y="0"/>
                    </a:moveTo>
                    <a:lnTo>
                      <a:pt x="0" y="315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7" name="Freeform 30"/>
              <p:cNvSpPr>
                <a:spLocks/>
              </p:cNvSpPr>
              <p:nvPr/>
            </p:nvSpPr>
            <p:spPr bwMode="auto">
              <a:xfrm>
                <a:off x="3776" y="464"/>
                <a:ext cx="11" cy="31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3199"/>
                  </a:cxn>
                </a:cxnLst>
                <a:rect l="0" t="0" r="r" b="b"/>
                <a:pathLst>
                  <a:path w="11" h="3199">
                    <a:moveTo>
                      <a:pt x="0" y="0"/>
                    </a:moveTo>
                    <a:lnTo>
                      <a:pt x="11" y="3199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31"/>
              <p:cNvSpPr>
                <a:spLocks/>
              </p:cNvSpPr>
              <p:nvPr/>
            </p:nvSpPr>
            <p:spPr bwMode="auto">
              <a:xfrm>
                <a:off x="3584" y="480"/>
                <a:ext cx="1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72"/>
                  </a:cxn>
                </a:cxnLst>
                <a:rect l="0" t="0" r="r" b="b"/>
                <a:pathLst>
                  <a:path w="1" h="3172">
                    <a:moveTo>
                      <a:pt x="0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32"/>
              <p:cNvSpPr>
                <a:spLocks/>
              </p:cNvSpPr>
              <p:nvPr/>
            </p:nvSpPr>
            <p:spPr bwMode="auto">
              <a:xfrm>
                <a:off x="3392" y="484"/>
                <a:ext cx="4" cy="316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4"/>
                  </a:cxn>
                </a:cxnLst>
                <a:rect l="0" t="0" r="r" b="b"/>
                <a:pathLst>
                  <a:path w="4" h="3164">
                    <a:moveTo>
                      <a:pt x="4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33"/>
              <p:cNvSpPr>
                <a:spLocks/>
              </p:cNvSpPr>
              <p:nvPr/>
            </p:nvSpPr>
            <p:spPr bwMode="auto">
              <a:xfrm>
                <a:off x="3192" y="480"/>
                <a:ext cx="8" cy="31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3164"/>
                  </a:cxn>
                </a:cxnLst>
                <a:rect l="0" t="0" r="r" b="b"/>
                <a:pathLst>
                  <a:path w="8" h="3164">
                    <a:moveTo>
                      <a:pt x="0" y="0"/>
                    </a:moveTo>
                    <a:lnTo>
                      <a:pt x="8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34"/>
              <p:cNvSpPr>
                <a:spLocks/>
              </p:cNvSpPr>
              <p:nvPr/>
            </p:nvSpPr>
            <p:spPr bwMode="auto">
              <a:xfrm>
                <a:off x="3004" y="480"/>
                <a:ext cx="4" cy="316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4"/>
                  </a:cxn>
                </a:cxnLst>
                <a:rect l="0" t="0" r="r" b="b"/>
                <a:pathLst>
                  <a:path w="4" h="3164">
                    <a:moveTo>
                      <a:pt x="4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35"/>
              <p:cNvSpPr>
                <a:spLocks/>
              </p:cNvSpPr>
              <p:nvPr/>
            </p:nvSpPr>
            <p:spPr bwMode="auto">
              <a:xfrm>
                <a:off x="2812" y="480"/>
                <a:ext cx="1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72"/>
                  </a:cxn>
                </a:cxnLst>
                <a:rect l="0" t="0" r="r" b="b"/>
                <a:pathLst>
                  <a:path w="1" h="3172">
                    <a:moveTo>
                      <a:pt x="0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36"/>
              <p:cNvSpPr>
                <a:spLocks/>
              </p:cNvSpPr>
              <p:nvPr/>
            </p:nvSpPr>
            <p:spPr bwMode="auto">
              <a:xfrm>
                <a:off x="2616" y="480"/>
                <a:ext cx="1" cy="31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64"/>
                  </a:cxn>
                </a:cxnLst>
                <a:rect l="0" t="0" r="r" b="b"/>
                <a:pathLst>
                  <a:path w="1" h="3164">
                    <a:moveTo>
                      <a:pt x="0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Line 37"/>
            <p:cNvSpPr>
              <a:spLocks noChangeShapeType="1"/>
            </p:cNvSpPr>
            <p:nvPr/>
          </p:nvSpPr>
          <p:spPr bwMode="auto">
            <a:xfrm>
              <a:off x="3730621" y="5950617"/>
              <a:ext cx="48974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38"/>
            <p:cNvSpPr>
              <a:spLocks noChangeShapeType="1"/>
            </p:cNvSpPr>
            <p:nvPr/>
          </p:nvSpPr>
          <p:spPr bwMode="auto">
            <a:xfrm flipV="1">
              <a:off x="6107105" y="1315288"/>
              <a:ext cx="0" cy="54006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Text Box 78"/>
            <p:cNvSpPr txBox="1">
              <a:spLocks noChangeArrowheads="1"/>
            </p:cNvSpPr>
            <p:nvPr/>
          </p:nvSpPr>
          <p:spPr bwMode="auto">
            <a:xfrm>
              <a:off x="5598681" y="1188354"/>
              <a:ext cx="354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/>
                <a:t>у</a:t>
              </a:r>
            </a:p>
          </p:txBody>
        </p:sp>
        <p:sp>
          <p:nvSpPr>
            <p:cNvPr id="9" name="Text Box 79"/>
            <p:cNvSpPr txBox="1">
              <a:spLocks noChangeArrowheads="1"/>
            </p:cNvSpPr>
            <p:nvPr/>
          </p:nvSpPr>
          <p:spPr bwMode="auto">
            <a:xfrm>
              <a:off x="8177324" y="5876090"/>
              <a:ext cx="354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err="1"/>
                <a:t>х</a:t>
              </a:r>
              <a:endParaRPr lang="ru-RU" sz="2400" b="1" dirty="0"/>
            </a:p>
          </p:txBody>
        </p:sp>
      </p:grpSp>
      <p:sp>
        <p:nvSpPr>
          <p:cNvPr id="44" name="Полилиния 43"/>
          <p:cNvSpPr/>
          <p:nvPr/>
        </p:nvSpPr>
        <p:spPr>
          <a:xfrm flipV="1">
            <a:off x="1747138" y="2543850"/>
            <a:ext cx="2181920" cy="2169185"/>
          </a:xfrm>
          <a:custGeom>
            <a:avLst/>
            <a:gdLst>
              <a:gd name="connsiteX0" fmla="*/ 0 w 1883229"/>
              <a:gd name="connsiteY0" fmla="*/ 1669143 h 1669143"/>
              <a:gd name="connsiteX1" fmla="*/ 217715 w 1883229"/>
              <a:gd name="connsiteY1" fmla="*/ 820057 h 1669143"/>
              <a:gd name="connsiteX2" fmla="*/ 468086 w 1883229"/>
              <a:gd name="connsiteY2" fmla="*/ 428171 h 1669143"/>
              <a:gd name="connsiteX3" fmla="*/ 936172 w 1883229"/>
              <a:gd name="connsiteY3" fmla="*/ 3628 h 1669143"/>
              <a:gd name="connsiteX4" fmla="*/ 1415143 w 1883229"/>
              <a:gd name="connsiteY4" fmla="*/ 406400 h 1669143"/>
              <a:gd name="connsiteX5" fmla="*/ 1665515 w 1883229"/>
              <a:gd name="connsiteY5" fmla="*/ 830943 h 1669143"/>
              <a:gd name="connsiteX6" fmla="*/ 1883229 w 1883229"/>
              <a:gd name="connsiteY6" fmla="*/ 1669143 h 1669143"/>
              <a:gd name="connsiteX0" fmla="*/ 0 w 1883229"/>
              <a:gd name="connsiteY0" fmla="*/ 1669143 h 1669143"/>
              <a:gd name="connsiteX1" fmla="*/ 468086 w 1883229"/>
              <a:gd name="connsiteY1" fmla="*/ 428171 h 1669143"/>
              <a:gd name="connsiteX2" fmla="*/ 936172 w 1883229"/>
              <a:gd name="connsiteY2" fmla="*/ 3628 h 1669143"/>
              <a:gd name="connsiteX3" fmla="*/ 1415143 w 1883229"/>
              <a:gd name="connsiteY3" fmla="*/ 406400 h 1669143"/>
              <a:gd name="connsiteX4" fmla="*/ 1665515 w 1883229"/>
              <a:gd name="connsiteY4" fmla="*/ 830943 h 1669143"/>
              <a:gd name="connsiteX5" fmla="*/ 1883229 w 1883229"/>
              <a:gd name="connsiteY5" fmla="*/ 1669143 h 1669143"/>
              <a:gd name="connsiteX0" fmla="*/ 0 w 1883229"/>
              <a:gd name="connsiteY0" fmla="*/ 1669143 h 1669143"/>
              <a:gd name="connsiteX1" fmla="*/ 468086 w 1883229"/>
              <a:gd name="connsiteY1" fmla="*/ 428171 h 1669143"/>
              <a:gd name="connsiteX2" fmla="*/ 936172 w 1883229"/>
              <a:gd name="connsiteY2" fmla="*/ 3628 h 1669143"/>
              <a:gd name="connsiteX3" fmla="*/ 1415143 w 1883229"/>
              <a:gd name="connsiteY3" fmla="*/ 406400 h 1669143"/>
              <a:gd name="connsiteX4" fmla="*/ 1883229 w 1883229"/>
              <a:gd name="connsiteY4" fmla="*/ 1669143 h 1669143"/>
              <a:gd name="connsiteX0" fmla="*/ 142908 w 2026137"/>
              <a:gd name="connsiteY0" fmla="*/ 1669143 h 2169185"/>
              <a:gd name="connsiteX1" fmla="*/ 0 w 2026137"/>
              <a:gd name="connsiteY1" fmla="*/ 2169185 h 2169185"/>
              <a:gd name="connsiteX2" fmla="*/ 610994 w 2026137"/>
              <a:gd name="connsiteY2" fmla="*/ 428171 h 2169185"/>
              <a:gd name="connsiteX3" fmla="*/ 1079080 w 2026137"/>
              <a:gd name="connsiteY3" fmla="*/ 3628 h 2169185"/>
              <a:gd name="connsiteX4" fmla="*/ 1558051 w 2026137"/>
              <a:gd name="connsiteY4" fmla="*/ 406400 h 2169185"/>
              <a:gd name="connsiteX5" fmla="*/ 2026137 w 2026137"/>
              <a:gd name="connsiteY5" fmla="*/ 1669143 h 2169185"/>
              <a:gd name="connsiteX0" fmla="*/ 0 w 2026137"/>
              <a:gd name="connsiteY0" fmla="*/ 2169185 h 2169185"/>
              <a:gd name="connsiteX1" fmla="*/ 610994 w 2026137"/>
              <a:gd name="connsiteY1" fmla="*/ 428171 h 2169185"/>
              <a:gd name="connsiteX2" fmla="*/ 1079080 w 2026137"/>
              <a:gd name="connsiteY2" fmla="*/ 3628 h 2169185"/>
              <a:gd name="connsiteX3" fmla="*/ 1558051 w 2026137"/>
              <a:gd name="connsiteY3" fmla="*/ 406400 h 2169185"/>
              <a:gd name="connsiteX4" fmla="*/ 2026137 w 2026137"/>
              <a:gd name="connsiteY4" fmla="*/ 1669143 h 2169185"/>
              <a:gd name="connsiteX0" fmla="*/ 0 w 2168981"/>
              <a:gd name="connsiteY0" fmla="*/ 2169185 h 2169185"/>
              <a:gd name="connsiteX1" fmla="*/ 610994 w 2168981"/>
              <a:gd name="connsiteY1" fmla="*/ 428171 h 2169185"/>
              <a:gd name="connsiteX2" fmla="*/ 1079080 w 2168981"/>
              <a:gd name="connsiteY2" fmla="*/ 3628 h 2169185"/>
              <a:gd name="connsiteX3" fmla="*/ 1558051 w 2168981"/>
              <a:gd name="connsiteY3" fmla="*/ 406400 h 2169185"/>
              <a:gd name="connsiteX4" fmla="*/ 2168981 w 2168981"/>
              <a:gd name="connsiteY4" fmla="*/ 2169185 h 216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8981" h="2169185">
                <a:moveTo>
                  <a:pt x="0" y="2169185"/>
                </a:moveTo>
                <a:cubicBezTo>
                  <a:pt x="78014" y="1962356"/>
                  <a:pt x="431147" y="789097"/>
                  <a:pt x="610994" y="428171"/>
                </a:cubicBezTo>
                <a:cubicBezTo>
                  <a:pt x="790841" y="67245"/>
                  <a:pt x="921237" y="7256"/>
                  <a:pt x="1079080" y="3628"/>
                </a:cubicBezTo>
                <a:cubicBezTo>
                  <a:pt x="1236923" y="0"/>
                  <a:pt x="1376401" y="45474"/>
                  <a:pt x="1558051" y="406400"/>
                </a:cubicBezTo>
                <a:cubicBezTo>
                  <a:pt x="1739701" y="767326"/>
                  <a:pt x="2071463" y="1906114"/>
                  <a:pt x="2168981" y="2169185"/>
                </a:cubicBezTo>
              </a:path>
            </a:pathLst>
          </a:cu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0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f(x)&lt;0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928665" y="1587398"/>
            <a:ext cx="3847835" cy="4127618"/>
            <a:chOff x="3635375" y="1188354"/>
            <a:chExt cx="4992680" cy="5527608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3635375" y="1446213"/>
              <a:ext cx="4991100" cy="5078411"/>
              <a:chOff x="2412" y="464"/>
              <a:chExt cx="3144" cy="3199"/>
            </a:xfrm>
          </p:grpSpPr>
          <p:sp>
            <p:nvSpPr>
              <p:cNvPr id="10" name="Freeform 23"/>
              <p:cNvSpPr>
                <a:spLocks/>
              </p:cNvSpPr>
              <p:nvPr/>
            </p:nvSpPr>
            <p:spPr bwMode="auto">
              <a:xfrm>
                <a:off x="5332" y="480"/>
                <a:ext cx="4" cy="317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72"/>
                  </a:cxn>
                </a:cxnLst>
                <a:rect l="0" t="0" r="r" b="b"/>
                <a:pathLst>
                  <a:path w="4" h="3172">
                    <a:moveTo>
                      <a:pt x="4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3"/>
              <p:cNvSpPr>
                <a:spLocks/>
              </p:cNvSpPr>
              <p:nvPr/>
            </p:nvSpPr>
            <p:spPr bwMode="auto">
              <a:xfrm>
                <a:off x="2424" y="472"/>
                <a:ext cx="2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3172"/>
                  </a:cxn>
                </a:cxnLst>
                <a:rect l="0" t="0" r="r" b="b"/>
                <a:pathLst>
                  <a:path w="2" h="3172">
                    <a:moveTo>
                      <a:pt x="0" y="0"/>
                    </a:moveTo>
                    <a:lnTo>
                      <a:pt x="2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4"/>
              <p:cNvSpPr>
                <a:spLocks/>
              </p:cNvSpPr>
              <p:nvPr/>
            </p:nvSpPr>
            <p:spPr bwMode="auto">
              <a:xfrm>
                <a:off x="2472" y="1706"/>
                <a:ext cx="3060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60" y="2"/>
                  </a:cxn>
                </a:cxnLst>
                <a:rect l="0" t="0" r="r" b="b"/>
                <a:pathLst>
                  <a:path w="3060" h="2">
                    <a:moveTo>
                      <a:pt x="0" y="0"/>
                    </a:moveTo>
                    <a:lnTo>
                      <a:pt x="3060" y="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2436" y="1534"/>
                <a:ext cx="308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88" y="0"/>
                  </a:cxn>
                </a:cxnLst>
                <a:rect l="0" t="0" r="r" b="b"/>
                <a:pathLst>
                  <a:path w="3088" h="1">
                    <a:moveTo>
                      <a:pt x="0" y="0"/>
                    </a:moveTo>
                    <a:lnTo>
                      <a:pt x="3088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2426" y="3480"/>
                <a:ext cx="3094" cy="2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094" y="0"/>
                  </a:cxn>
                </a:cxnLst>
                <a:rect l="0" t="0" r="r" b="b"/>
                <a:pathLst>
                  <a:path w="3094" h="2">
                    <a:moveTo>
                      <a:pt x="0" y="2"/>
                    </a:moveTo>
                    <a:lnTo>
                      <a:pt x="3094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>
                <a:off x="2426" y="3113"/>
                <a:ext cx="3130" cy="0"/>
              </a:xfrm>
              <a:prstGeom prst="line">
                <a:avLst/>
              </a:prstGeom>
              <a:noFill/>
              <a:ln w="12700">
                <a:solidFill>
                  <a:srgbClr val="4D4D4D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8"/>
              <p:cNvSpPr>
                <a:spLocks/>
              </p:cNvSpPr>
              <p:nvPr/>
            </p:nvSpPr>
            <p:spPr bwMode="auto">
              <a:xfrm>
                <a:off x="2428" y="2940"/>
                <a:ext cx="309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96" y="0"/>
                  </a:cxn>
                </a:cxnLst>
                <a:rect l="0" t="0" r="r" b="b"/>
                <a:pathLst>
                  <a:path w="3096" h="1">
                    <a:moveTo>
                      <a:pt x="0" y="0"/>
                    </a:moveTo>
                    <a:lnTo>
                      <a:pt x="3096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9"/>
              <p:cNvSpPr>
                <a:spLocks/>
              </p:cNvSpPr>
              <p:nvPr/>
            </p:nvSpPr>
            <p:spPr bwMode="auto">
              <a:xfrm>
                <a:off x="2424" y="2764"/>
                <a:ext cx="309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92" y="0"/>
                  </a:cxn>
                </a:cxnLst>
                <a:rect l="0" t="0" r="r" b="b"/>
                <a:pathLst>
                  <a:path w="3092" h="1">
                    <a:moveTo>
                      <a:pt x="0" y="0"/>
                    </a:moveTo>
                    <a:lnTo>
                      <a:pt x="309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10"/>
              <p:cNvSpPr>
                <a:spLocks/>
              </p:cNvSpPr>
              <p:nvPr/>
            </p:nvSpPr>
            <p:spPr bwMode="auto">
              <a:xfrm>
                <a:off x="2420" y="2584"/>
                <a:ext cx="3100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00" y="0"/>
                  </a:cxn>
                </a:cxnLst>
                <a:rect l="0" t="0" r="r" b="b"/>
                <a:pathLst>
                  <a:path w="3100" h="4">
                    <a:moveTo>
                      <a:pt x="0" y="4"/>
                    </a:moveTo>
                    <a:lnTo>
                      <a:pt x="3100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11"/>
              <p:cNvSpPr>
                <a:spLocks/>
              </p:cNvSpPr>
              <p:nvPr/>
            </p:nvSpPr>
            <p:spPr bwMode="auto">
              <a:xfrm>
                <a:off x="2420" y="2408"/>
                <a:ext cx="3108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8" y="0"/>
                  </a:cxn>
                </a:cxnLst>
                <a:rect l="0" t="0" r="r" b="b"/>
                <a:pathLst>
                  <a:path w="3108" h="8">
                    <a:moveTo>
                      <a:pt x="0" y="8"/>
                    </a:moveTo>
                    <a:lnTo>
                      <a:pt x="3108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12"/>
              <p:cNvSpPr>
                <a:spLocks/>
              </p:cNvSpPr>
              <p:nvPr/>
            </p:nvSpPr>
            <p:spPr bwMode="auto">
              <a:xfrm>
                <a:off x="2412" y="2232"/>
                <a:ext cx="3116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6" y="4"/>
                  </a:cxn>
                </a:cxnLst>
                <a:rect l="0" t="0" r="r" b="b"/>
                <a:pathLst>
                  <a:path w="3116" h="4">
                    <a:moveTo>
                      <a:pt x="0" y="0"/>
                    </a:moveTo>
                    <a:lnTo>
                      <a:pt x="3116" y="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13"/>
              <p:cNvSpPr>
                <a:spLocks/>
              </p:cNvSpPr>
              <p:nvPr/>
            </p:nvSpPr>
            <p:spPr bwMode="auto">
              <a:xfrm>
                <a:off x="2472" y="1884"/>
                <a:ext cx="305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052" y="0"/>
                  </a:cxn>
                </a:cxnLst>
                <a:rect l="0" t="0" r="r" b="b"/>
                <a:pathLst>
                  <a:path w="3052" h="4">
                    <a:moveTo>
                      <a:pt x="0" y="4"/>
                    </a:moveTo>
                    <a:lnTo>
                      <a:pt x="305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14"/>
              <p:cNvSpPr>
                <a:spLocks/>
              </p:cNvSpPr>
              <p:nvPr/>
            </p:nvSpPr>
            <p:spPr bwMode="auto">
              <a:xfrm>
                <a:off x="2428" y="2053"/>
                <a:ext cx="310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0" y="0"/>
                  </a:cxn>
                </a:cxnLst>
                <a:rect l="0" t="0" r="r" b="b"/>
                <a:pathLst>
                  <a:path w="3100" h="1">
                    <a:moveTo>
                      <a:pt x="0" y="0"/>
                    </a:moveTo>
                    <a:lnTo>
                      <a:pt x="3100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2416" y="1356"/>
                <a:ext cx="311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4">
                    <a:moveTo>
                      <a:pt x="0" y="4"/>
                    </a:moveTo>
                    <a:lnTo>
                      <a:pt x="311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16"/>
              <p:cNvSpPr>
                <a:spLocks/>
              </p:cNvSpPr>
              <p:nvPr/>
            </p:nvSpPr>
            <p:spPr bwMode="auto">
              <a:xfrm>
                <a:off x="2420" y="1180"/>
                <a:ext cx="3108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8" y="4"/>
                  </a:cxn>
                </a:cxnLst>
                <a:rect l="0" t="0" r="r" b="b"/>
                <a:pathLst>
                  <a:path w="3108" h="4">
                    <a:moveTo>
                      <a:pt x="0" y="0"/>
                    </a:moveTo>
                    <a:lnTo>
                      <a:pt x="3108" y="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17"/>
              <p:cNvSpPr>
                <a:spLocks/>
              </p:cNvSpPr>
              <p:nvPr/>
            </p:nvSpPr>
            <p:spPr bwMode="auto">
              <a:xfrm>
                <a:off x="2416" y="1008"/>
                <a:ext cx="311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4">
                    <a:moveTo>
                      <a:pt x="0" y="4"/>
                    </a:moveTo>
                    <a:lnTo>
                      <a:pt x="311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18"/>
              <p:cNvSpPr>
                <a:spLocks/>
              </p:cNvSpPr>
              <p:nvPr/>
            </p:nvSpPr>
            <p:spPr bwMode="auto">
              <a:xfrm>
                <a:off x="2424" y="832"/>
                <a:ext cx="310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4" y="0"/>
                  </a:cxn>
                </a:cxnLst>
                <a:rect l="0" t="0" r="r" b="b"/>
                <a:pathLst>
                  <a:path w="3104" h="1">
                    <a:moveTo>
                      <a:pt x="0" y="0"/>
                    </a:moveTo>
                    <a:lnTo>
                      <a:pt x="3104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19"/>
              <p:cNvSpPr>
                <a:spLocks/>
              </p:cNvSpPr>
              <p:nvPr/>
            </p:nvSpPr>
            <p:spPr bwMode="auto">
              <a:xfrm>
                <a:off x="2432" y="656"/>
                <a:ext cx="3092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092" y="0"/>
                  </a:cxn>
                </a:cxnLst>
                <a:rect l="0" t="0" r="r" b="b"/>
                <a:pathLst>
                  <a:path w="3092" h="8">
                    <a:moveTo>
                      <a:pt x="0" y="8"/>
                    </a:moveTo>
                    <a:lnTo>
                      <a:pt x="309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0"/>
              <p:cNvSpPr>
                <a:spLocks/>
              </p:cNvSpPr>
              <p:nvPr/>
            </p:nvSpPr>
            <p:spPr bwMode="auto">
              <a:xfrm>
                <a:off x="2440" y="472"/>
                <a:ext cx="3088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88" y="12"/>
                  </a:cxn>
                </a:cxnLst>
                <a:rect l="0" t="0" r="r" b="b"/>
                <a:pathLst>
                  <a:path w="3088" h="12">
                    <a:moveTo>
                      <a:pt x="0" y="0"/>
                    </a:moveTo>
                    <a:lnTo>
                      <a:pt x="3088" y="1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1"/>
              <p:cNvSpPr>
                <a:spLocks/>
              </p:cNvSpPr>
              <p:nvPr/>
            </p:nvSpPr>
            <p:spPr bwMode="auto">
              <a:xfrm>
                <a:off x="2416" y="3644"/>
                <a:ext cx="31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6" y="0"/>
                  </a:cxn>
                </a:cxnLst>
                <a:rect l="0" t="0" r="r" b="b"/>
                <a:pathLst>
                  <a:path w="3116" h="1">
                    <a:moveTo>
                      <a:pt x="0" y="0"/>
                    </a:moveTo>
                    <a:lnTo>
                      <a:pt x="3116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22"/>
              <p:cNvSpPr>
                <a:spLocks/>
              </p:cNvSpPr>
              <p:nvPr/>
            </p:nvSpPr>
            <p:spPr bwMode="auto">
              <a:xfrm>
                <a:off x="5528" y="488"/>
                <a:ext cx="1" cy="3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36"/>
                  </a:cxn>
                </a:cxnLst>
                <a:rect l="0" t="0" r="r" b="b"/>
                <a:pathLst>
                  <a:path w="1" h="3136">
                    <a:moveTo>
                      <a:pt x="0" y="0"/>
                    </a:moveTo>
                    <a:lnTo>
                      <a:pt x="0" y="3136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4"/>
              <p:cNvSpPr>
                <a:spLocks/>
              </p:cNvSpPr>
              <p:nvPr/>
            </p:nvSpPr>
            <p:spPr bwMode="auto">
              <a:xfrm>
                <a:off x="5136" y="480"/>
                <a:ext cx="4" cy="316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8"/>
                  </a:cxn>
                </a:cxnLst>
                <a:rect l="0" t="0" r="r" b="b"/>
                <a:pathLst>
                  <a:path w="4" h="3168">
                    <a:moveTo>
                      <a:pt x="4" y="0"/>
                    </a:moveTo>
                    <a:lnTo>
                      <a:pt x="0" y="3168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25"/>
              <p:cNvSpPr>
                <a:spLocks/>
              </p:cNvSpPr>
              <p:nvPr/>
            </p:nvSpPr>
            <p:spPr bwMode="auto">
              <a:xfrm>
                <a:off x="4944" y="480"/>
                <a:ext cx="1" cy="3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60"/>
                  </a:cxn>
                </a:cxnLst>
                <a:rect l="0" t="0" r="r" b="b"/>
                <a:pathLst>
                  <a:path w="1" h="3160">
                    <a:moveTo>
                      <a:pt x="0" y="0"/>
                    </a:moveTo>
                    <a:lnTo>
                      <a:pt x="0" y="316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Freeform 26"/>
              <p:cNvSpPr>
                <a:spLocks/>
              </p:cNvSpPr>
              <p:nvPr/>
            </p:nvSpPr>
            <p:spPr bwMode="auto">
              <a:xfrm>
                <a:off x="4748" y="476"/>
                <a:ext cx="4" cy="317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72"/>
                  </a:cxn>
                </a:cxnLst>
                <a:rect l="0" t="0" r="r" b="b"/>
                <a:pathLst>
                  <a:path w="4" h="3172">
                    <a:moveTo>
                      <a:pt x="4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27"/>
              <p:cNvSpPr>
                <a:spLocks/>
              </p:cNvSpPr>
              <p:nvPr/>
            </p:nvSpPr>
            <p:spPr bwMode="auto">
              <a:xfrm>
                <a:off x="4544" y="472"/>
                <a:ext cx="14" cy="3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3191"/>
                  </a:cxn>
                </a:cxnLst>
                <a:rect l="0" t="0" r="r" b="b"/>
                <a:pathLst>
                  <a:path w="14" h="3191">
                    <a:moveTo>
                      <a:pt x="0" y="0"/>
                    </a:moveTo>
                    <a:lnTo>
                      <a:pt x="14" y="3191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28"/>
              <p:cNvSpPr>
                <a:spLocks/>
              </p:cNvSpPr>
              <p:nvPr/>
            </p:nvSpPr>
            <p:spPr bwMode="auto">
              <a:xfrm>
                <a:off x="4360" y="488"/>
                <a:ext cx="4" cy="316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0"/>
                  </a:cxn>
                </a:cxnLst>
                <a:rect l="0" t="0" r="r" b="b"/>
                <a:pathLst>
                  <a:path w="4" h="3160">
                    <a:moveTo>
                      <a:pt x="4" y="0"/>
                    </a:moveTo>
                    <a:lnTo>
                      <a:pt x="0" y="316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6" name="Freeform 29"/>
              <p:cNvSpPr>
                <a:spLocks/>
              </p:cNvSpPr>
              <p:nvPr/>
            </p:nvSpPr>
            <p:spPr bwMode="auto">
              <a:xfrm>
                <a:off x="4168" y="488"/>
                <a:ext cx="1" cy="31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2"/>
                  </a:cxn>
                </a:cxnLst>
                <a:rect l="0" t="0" r="r" b="b"/>
                <a:pathLst>
                  <a:path w="1" h="3152">
                    <a:moveTo>
                      <a:pt x="0" y="0"/>
                    </a:moveTo>
                    <a:lnTo>
                      <a:pt x="0" y="315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7" name="Freeform 30"/>
              <p:cNvSpPr>
                <a:spLocks/>
              </p:cNvSpPr>
              <p:nvPr/>
            </p:nvSpPr>
            <p:spPr bwMode="auto">
              <a:xfrm>
                <a:off x="3776" y="464"/>
                <a:ext cx="11" cy="31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3199"/>
                  </a:cxn>
                </a:cxnLst>
                <a:rect l="0" t="0" r="r" b="b"/>
                <a:pathLst>
                  <a:path w="11" h="3199">
                    <a:moveTo>
                      <a:pt x="0" y="0"/>
                    </a:moveTo>
                    <a:lnTo>
                      <a:pt x="11" y="3199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31"/>
              <p:cNvSpPr>
                <a:spLocks/>
              </p:cNvSpPr>
              <p:nvPr/>
            </p:nvSpPr>
            <p:spPr bwMode="auto">
              <a:xfrm>
                <a:off x="3584" y="480"/>
                <a:ext cx="1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72"/>
                  </a:cxn>
                </a:cxnLst>
                <a:rect l="0" t="0" r="r" b="b"/>
                <a:pathLst>
                  <a:path w="1" h="3172">
                    <a:moveTo>
                      <a:pt x="0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32"/>
              <p:cNvSpPr>
                <a:spLocks/>
              </p:cNvSpPr>
              <p:nvPr/>
            </p:nvSpPr>
            <p:spPr bwMode="auto">
              <a:xfrm>
                <a:off x="3392" y="484"/>
                <a:ext cx="4" cy="316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4"/>
                  </a:cxn>
                </a:cxnLst>
                <a:rect l="0" t="0" r="r" b="b"/>
                <a:pathLst>
                  <a:path w="4" h="3164">
                    <a:moveTo>
                      <a:pt x="4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33"/>
              <p:cNvSpPr>
                <a:spLocks/>
              </p:cNvSpPr>
              <p:nvPr/>
            </p:nvSpPr>
            <p:spPr bwMode="auto">
              <a:xfrm>
                <a:off x="3192" y="480"/>
                <a:ext cx="8" cy="31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3164"/>
                  </a:cxn>
                </a:cxnLst>
                <a:rect l="0" t="0" r="r" b="b"/>
                <a:pathLst>
                  <a:path w="8" h="3164">
                    <a:moveTo>
                      <a:pt x="0" y="0"/>
                    </a:moveTo>
                    <a:lnTo>
                      <a:pt x="8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34"/>
              <p:cNvSpPr>
                <a:spLocks/>
              </p:cNvSpPr>
              <p:nvPr/>
            </p:nvSpPr>
            <p:spPr bwMode="auto">
              <a:xfrm>
                <a:off x="3004" y="480"/>
                <a:ext cx="4" cy="316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4"/>
                  </a:cxn>
                </a:cxnLst>
                <a:rect l="0" t="0" r="r" b="b"/>
                <a:pathLst>
                  <a:path w="4" h="3164">
                    <a:moveTo>
                      <a:pt x="4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35"/>
              <p:cNvSpPr>
                <a:spLocks/>
              </p:cNvSpPr>
              <p:nvPr/>
            </p:nvSpPr>
            <p:spPr bwMode="auto">
              <a:xfrm>
                <a:off x="2812" y="480"/>
                <a:ext cx="1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72"/>
                  </a:cxn>
                </a:cxnLst>
                <a:rect l="0" t="0" r="r" b="b"/>
                <a:pathLst>
                  <a:path w="1" h="3172">
                    <a:moveTo>
                      <a:pt x="0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36"/>
              <p:cNvSpPr>
                <a:spLocks/>
              </p:cNvSpPr>
              <p:nvPr/>
            </p:nvSpPr>
            <p:spPr bwMode="auto">
              <a:xfrm>
                <a:off x="2616" y="480"/>
                <a:ext cx="1" cy="31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64"/>
                  </a:cxn>
                </a:cxnLst>
                <a:rect l="0" t="0" r="r" b="b"/>
                <a:pathLst>
                  <a:path w="1" h="3164">
                    <a:moveTo>
                      <a:pt x="0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Line 37"/>
            <p:cNvSpPr>
              <a:spLocks noChangeShapeType="1"/>
            </p:cNvSpPr>
            <p:nvPr/>
          </p:nvSpPr>
          <p:spPr bwMode="auto">
            <a:xfrm>
              <a:off x="3730621" y="5950617"/>
              <a:ext cx="48974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38"/>
            <p:cNvSpPr>
              <a:spLocks noChangeShapeType="1"/>
            </p:cNvSpPr>
            <p:nvPr/>
          </p:nvSpPr>
          <p:spPr bwMode="auto">
            <a:xfrm flipV="1">
              <a:off x="6107105" y="1315288"/>
              <a:ext cx="0" cy="54006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Text Box 78"/>
            <p:cNvSpPr txBox="1">
              <a:spLocks noChangeArrowheads="1"/>
            </p:cNvSpPr>
            <p:nvPr/>
          </p:nvSpPr>
          <p:spPr bwMode="auto">
            <a:xfrm>
              <a:off x="5598681" y="1188354"/>
              <a:ext cx="354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/>
                <a:t>у</a:t>
              </a:r>
            </a:p>
          </p:txBody>
        </p:sp>
        <p:sp>
          <p:nvSpPr>
            <p:cNvPr id="9" name="Text Box 79"/>
            <p:cNvSpPr txBox="1">
              <a:spLocks noChangeArrowheads="1"/>
            </p:cNvSpPr>
            <p:nvPr/>
          </p:nvSpPr>
          <p:spPr bwMode="auto">
            <a:xfrm>
              <a:off x="8177324" y="5876090"/>
              <a:ext cx="354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err="1"/>
                <a:t>х</a:t>
              </a:r>
              <a:endParaRPr lang="ru-RU" sz="2400" b="1" dirty="0"/>
            </a:p>
          </p:txBody>
        </p:sp>
      </p:grpSp>
      <p:sp>
        <p:nvSpPr>
          <p:cNvPr id="44" name="Полилиния 43"/>
          <p:cNvSpPr/>
          <p:nvPr/>
        </p:nvSpPr>
        <p:spPr>
          <a:xfrm flipV="1">
            <a:off x="1747138" y="2543850"/>
            <a:ext cx="2181920" cy="2169185"/>
          </a:xfrm>
          <a:custGeom>
            <a:avLst/>
            <a:gdLst>
              <a:gd name="connsiteX0" fmla="*/ 0 w 1883229"/>
              <a:gd name="connsiteY0" fmla="*/ 1669143 h 1669143"/>
              <a:gd name="connsiteX1" fmla="*/ 217715 w 1883229"/>
              <a:gd name="connsiteY1" fmla="*/ 820057 h 1669143"/>
              <a:gd name="connsiteX2" fmla="*/ 468086 w 1883229"/>
              <a:gd name="connsiteY2" fmla="*/ 428171 h 1669143"/>
              <a:gd name="connsiteX3" fmla="*/ 936172 w 1883229"/>
              <a:gd name="connsiteY3" fmla="*/ 3628 h 1669143"/>
              <a:gd name="connsiteX4" fmla="*/ 1415143 w 1883229"/>
              <a:gd name="connsiteY4" fmla="*/ 406400 h 1669143"/>
              <a:gd name="connsiteX5" fmla="*/ 1665515 w 1883229"/>
              <a:gd name="connsiteY5" fmla="*/ 830943 h 1669143"/>
              <a:gd name="connsiteX6" fmla="*/ 1883229 w 1883229"/>
              <a:gd name="connsiteY6" fmla="*/ 1669143 h 1669143"/>
              <a:gd name="connsiteX0" fmla="*/ 0 w 1883229"/>
              <a:gd name="connsiteY0" fmla="*/ 1669143 h 1669143"/>
              <a:gd name="connsiteX1" fmla="*/ 468086 w 1883229"/>
              <a:gd name="connsiteY1" fmla="*/ 428171 h 1669143"/>
              <a:gd name="connsiteX2" fmla="*/ 936172 w 1883229"/>
              <a:gd name="connsiteY2" fmla="*/ 3628 h 1669143"/>
              <a:gd name="connsiteX3" fmla="*/ 1415143 w 1883229"/>
              <a:gd name="connsiteY3" fmla="*/ 406400 h 1669143"/>
              <a:gd name="connsiteX4" fmla="*/ 1665515 w 1883229"/>
              <a:gd name="connsiteY4" fmla="*/ 830943 h 1669143"/>
              <a:gd name="connsiteX5" fmla="*/ 1883229 w 1883229"/>
              <a:gd name="connsiteY5" fmla="*/ 1669143 h 1669143"/>
              <a:gd name="connsiteX0" fmla="*/ 0 w 1883229"/>
              <a:gd name="connsiteY0" fmla="*/ 1669143 h 1669143"/>
              <a:gd name="connsiteX1" fmla="*/ 468086 w 1883229"/>
              <a:gd name="connsiteY1" fmla="*/ 428171 h 1669143"/>
              <a:gd name="connsiteX2" fmla="*/ 936172 w 1883229"/>
              <a:gd name="connsiteY2" fmla="*/ 3628 h 1669143"/>
              <a:gd name="connsiteX3" fmla="*/ 1415143 w 1883229"/>
              <a:gd name="connsiteY3" fmla="*/ 406400 h 1669143"/>
              <a:gd name="connsiteX4" fmla="*/ 1883229 w 1883229"/>
              <a:gd name="connsiteY4" fmla="*/ 1669143 h 1669143"/>
              <a:gd name="connsiteX0" fmla="*/ 142908 w 2026137"/>
              <a:gd name="connsiteY0" fmla="*/ 1669143 h 2169185"/>
              <a:gd name="connsiteX1" fmla="*/ 0 w 2026137"/>
              <a:gd name="connsiteY1" fmla="*/ 2169185 h 2169185"/>
              <a:gd name="connsiteX2" fmla="*/ 610994 w 2026137"/>
              <a:gd name="connsiteY2" fmla="*/ 428171 h 2169185"/>
              <a:gd name="connsiteX3" fmla="*/ 1079080 w 2026137"/>
              <a:gd name="connsiteY3" fmla="*/ 3628 h 2169185"/>
              <a:gd name="connsiteX4" fmla="*/ 1558051 w 2026137"/>
              <a:gd name="connsiteY4" fmla="*/ 406400 h 2169185"/>
              <a:gd name="connsiteX5" fmla="*/ 2026137 w 2026137"/>
              <a:gd name="connsiteY5" fmla="*/ 1669143 h 2169185"/>
              <a:gd name="connsiteX0" fmla="*/ 0 w 2026137"/>
              <a:gd name="connsiteY0" fmla="*/ 2169185 h 2169185"/>
              <a:gd name="connsiteX1" fmla="*/ 610994 w 2026137"/>
              <a:gd name="connsiteY1" fmla="*/ 428171 h 2169185"/>
              <a:gd name="connsiteX2" fmla="*/ 1079080 w 2026137"/>
              <a:gd name="connsiteY2" fmla="*/ 3628 h 2169185"/>
              <a:gd name="connsiteX3" fmla="*/ 1558051 w 2026137"/>
              <a:gd name="connsiteY3" fmla="*/ 406400 h 2169185"/>
              <a:gd name="connsiteX4" fmla="*/ 2026137 w 2026137"/>
              <a:gd name="connsiteY4" fmla="*/ 1669143 h 2169185"/>
              <a:gd name="connsiteX0" fmla="*/ 0 w 2168981"/>
              <a:gd name="connsiteY0" fmla="*/ 2169185 h 2169185"/>
              <a:gd name="connsiteX1" fmla="*/ 610994 w 2168981"/>
              <a:gd name="connsiteY1" fmla="*/ 428171 h 2169185"/>
              <a:gd name="connsiteX2" fmla="*/ 1079080 w 2168981"/>
              <a:gd name="connsiteY2" fmla="*/ 3628 h 2169185"/>
              <a:gd name="connsiteX3" fmla="*/ 1558051 w 2168981"/>
              <a:gd name="connsiteY3" fmla="*/ 406400 h 2169185"/>
              <a:gd name="connsiteX4" fmla="*/ 2168981 w 2168981"/>
              <a:gd name="connsiteY4" fmla="*/ 2169185 h 216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8981" h="2169185">
                <a:moveTo>
                  <a:pt x="0" y="2169185"/>
                </a:moveTo>
                <a:cubicBezTo>
                  <a:pt x="78014" y="1962356"/>
                  <a:pt x="431147" y="789097"/>
                  <a:pt x="610994" y="428171"/>
                </a:cubicBezTo>
                <a:cubicBezTo>
                  <a:pt x="790841" y="67245"/>
                  <a:pt x="921237" y="7256"/>
                  <a:pt x="1079080" y="3628"/>
                </a:cubicBezTo>
                <a:cubicBezTo>
                  <a:pt x="1236923" y="0"/>
                  <a:pt x="1376401" y="45474"/>
                  <a:pt x="1558051" y="406400"/>
                </a:cubicBezTo>
                <a:cubicBezTo>
                  <a:pt x="1739701" y="767326"/>
                  <a:pt x="2071463" y="1906114"/>
                  <a:pt x="2168981" y="2169185"/>
                </a:cubicBezTo>
              </a:path>
            </a:pathLst>
          </a:cu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37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f(x)&lt;0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928665" y="1587398"/>
            <a:ext cx="3847835" cy="4127618"/>
            <a:chOff x="3635375" y="1188354"/>
            <a:chExt cx="4992680" cy="5527608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3635375" y="1446213"/>
              <a:ext cx="4991100" cy="5078411"/>
              <a:chOff x="2412" y="464"/>
              <a:chExt cx="3144" cy="3199"/>
            </a:xfrm>
          </p:grpSpPr>
          <p:sp>
            <p:nvSpPr>
              <p:cNvPr id="10" name="Freeform 23"/>
              <p:cNvSpPr>
                <a:spLocks/>
              </p:cNvSpPr>
              <p:nvPr/>
            </p:nvSpPr>
            <p:spPr bwMode="auto">
              <a:xfrm>
                <a:off x="5332" y="480"/>
                <a:ext cx="4" cy="317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72"/>
                  </a:cxn>
                </a:cxnLst>
                <a:rect l="0" t="0" r="r" b="b"/>
                <a:pathLst>
                  <a:path w="4" h="3172">
                    <a:moveTo>
                      <a:pt x="4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3"/>
              <p:cNvSpPr>
                <a:spLocks/>
              </p:cNvSpPr>
              <p:nvPr/>
            </p:nvSpPr>
            <p:spPr bwMode="auto">
              <a:xfrm>
                <a:off x="2424" y="472"/>
                <a:ext cx="2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3172"/>
                  </a:cxn>
                </a:cxnLst>
                <a:rect l="0" t="0" r="r" b="b"/>
                <a:pathLst>
                  <a:path w="2" h="3172">
                    <a:moveTo>
                      <a:pt x="0" y="0"/>
                    </a:moveTo>
                    <a:lnTo>
                      <a:pt x="2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4"/>
              <p:cNvSpPr>
                <a:spLocks/>
              </p:cNvSpPr>
              <p:nvPr/>
            </p:nvSpPr>
            <p:spPr bwMode="auto">
              <a:xfrm>
                <a:off x="2472" y="1706"/>
                <a:ext cx="3060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60" y="2"/>
                  </a:cxn>
                </a:cxnLst>
                <a:rect l="0" t="0" r="r" b="b"/>
                <a:pathLst>
                  <a:path w="3060" h="2">
                    <a:moveTo>
                      <a:pt x="0" y="0"/>
                    </a:moveTo>
                    <a:lnTo>
                      <a:pt x="3060" y="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2436" y="1534"/>
                <a:ext cx="308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88" y="0"/>
                  </a:cxn>
                </a:cxnLst>
                <a:rect l="0" t="0" r="r" b="b"/>
                <a:pathLst>
                  <a:path w="3088" h="1">
                    <a:moveTo>
                      <a:pt x="0" y="0"/>
                    </a:moveTo>
                    <a:lnTo>
                      <a:pt x="3088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2426" y="3480"/>
                <a:ext cx="3094" cy="2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094" y="0"/>
                  </a:cxn>
                </a:cxnLst>
                <a:rect l="0" t="0" r="r" b="b"/>
                <a:pathLst>
                  <a:path w="3094" h="2">
                    <a:moveTo>
                      <a:pt x="0" y="2"/>
                    </a:moveTo>
                    <a:lnTo>
                      <a:pt x="3094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>
                <a:off x="2426" y="3113"/>
                <a:ext cx="3130" cy="0"/>
              </a:xfrm>
              <a:prstGeom prst="line">
                <a:avLst/>
              </a:prstGeom>
              <a:noFill/>
              <a:ln w="12700">
                <a:solidFill>
                  <a:srgbClr val="4D4D4D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8"/>
              <p:cNvSpPr>
                <a:spLocks/>
              </p:cNvSpPr>
              <p:nvPr/>
            </p:nvSpPr>
            <p:spPr bwMode="auto">
              <a:xfrm>
                <a:off x="2428" y="2940"/>
                <a:ext cx="309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96" y="0"/>
                  </a:cxn>
                </a:cxnLst>
                <a:rect l="0" t="0" r="r" b="b"/>
                <a:pathLst>
                  <a:path w="3096" h="1">
                    <a:moveTo>
                      <a:pt x="0" y="0"/>
                    </a:moveTo>
                    <a:lnTo>
                      <a:pt x="3096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9"/>
              <p:cNvSpPr>
                <a:spLocks/>
              </p:cNvSpPr>
              <p:nvPr/>
            </p:nvSpPr>
            <p:spPr bwMode="auto">
              <a:xfrm>
                <a:off x="2424" y="2764"/>
                <a:ext cx="309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92" y="0"/>
                  </a:cxn>
                </a:cxnLst>
                <a:rect l="0" t="0" r="r" b="b"/>
                <a:pathLst>
                  <a:path w="3092" h="1">
                    <a:moveTo>
                      <a:pt x="0" y="0"/>
                    </a:moveTo>
                    <a:lnTo>
                      <a:pt x="309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10"/>
              <p:cNvSpPr>
                <a:spLocks/>
              </p:cNvSpPr>
              <p:nvPr/>
            </p:nvSpPr>
            <p:spPr bwMode="auto">
              <a:xfrm>
                <a:off x="2420" y="2584"/>
                <a:ext cx="3100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00" y="0"/>
                  </a:cxn>
                </a:cxnLst>
                <a:rect l="0" t="0" r="r" b="b"/>
                <a:pathLst>
                  <a:path w="3100" h="4">
                    <a:moveTo>
                      <a:pt x="0" y="4"/>
                    </a:moveTo>
                    <a:lnTo>
                      <a:pt x="3100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11"/>
              <p:cNvSpPr>
                <a:spLocks/>
              </p:cNvSpPr>
              <p:nvPr/>
            </p:nvSpPr>
            <p:spPr bwMode="auto">
              <a:xfrm>
                <a:off x="2420" y="2408"/>
                <a:ext cx="3108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8" y="0"/>
                  </a:cxn>
                </a:cxnLst>
                <a:rect l="0" t="0" r="r" b="b"/>
                <a:pathLst>
                  <a:path w="3108" h="8">
                    <a:moveTo>
                      <a:pt x="0" y="8"/>
                    </a:moveTo>
                    <a:lnTo>
                      <a:pt x="3108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12"/>
              <p:cNvSpPr>
                <a:spLocks/>
              </p:cNvSpPr>
              <p:nvPr/>
            </p:nvSpPr>
            <p:spPr bwMode="auto">
              <a:xfrm>
                <a:off x="2412" y="2232"/>
                <a:ext cx="3116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6" y="4"/>
                  </a:cxn>
                </a:cxnLst>
                <a:rect l="0" t="0" r="r" b="b"/>
                <a:pathLst>
                  <a:path w="3116" h="4">
                    <a:moveTo>
                      <a:pt x="0" y="0"/>
                    </a:moveTo>
                    <a:lnTo>
                      <a:pt x="3116" y="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13"/>
              <p:cNvSpPr>
                <a:spLocks/>
              </p:cNvSpPr>
              <p:nvPr/>
            </p:nvSpPr>
            <p:spPr bwMode="auto">
              <a:xfrm>
                <a:off x="2472" y="1884"/>
                <a:ext cx="305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052" y="0"/>
                  </a:cxn>
                </a:cxnLst>
                <a:rect l="0" t="0" r="r" b="b"/>
                <a:pathLst>
                  <a:path w="3052" h="4">
                    <a:moveTo>
                      <a:pt x="0" y="4"/>
                    </a:moveTo>
                    <a:lnTo>
                      <a:pt x="305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14"/>
              <p:cNvSpPr>
                <a:spLocks/>
              </p:cNvSpPr>
              <p:nvPr/>
            </p:nvSpPr>
            <p:spPr bwMode="auto">
              <a:xfrm>
                <a:off x="2428" y="2053"/>
                <a:ext cx="310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0" y="0"/>
                  </a:cxn>
                </a:cxnLst>
                <a:rect l="0" t="0" r="r" b="b"/>
                <a:pathLst>
                  <a:path w="3100" h="1">
                    <a:moveTo>
                      <a:pt x="0" y="0"/>
                    </a:moveTo>
                    <a:lnTo>
                      <a:pt x="3100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2416" y="1356"/>
                <a:ext cx="311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4">
                    <a:moveTo>
                      <a:pt x="0" y="4"/>
                    </a:moveTo>
                    <a:lnTo>
                      <a:pt x="311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16"/>
              <p:cNvSpPr>
                <a:spLocks/>
              </p:cNvSpPr>
              <p:nvPr/>
            </p:nvSpPr>
            <p:spPr bwMode="auto">
              <a:xfrm>
                <a:off x="2420" y="3293"/>
                <a:ext cx="3108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8" y="4"/>
                  </a:cxn>
                </a:cxnLst>
                <a:rect l="0" t="0" r="r" b="b"/>
                <a:pathLst>
                  <a:path w="3108" h="4">
                    <a:moveTo>
                      <a:pt x="0" y="0"/>
                    </a:moveTo>
                    <a:lnTo>
                      <a:pt x="3108" y="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17"/>
              <p:cNvSpPr>
                <a:spLocks/>
              </p:cNvSpPr>
              <p:nvPr/>
            </p:nvSpPr>
            <p:spPr bwMode="auto">
              <a:xfrm>
                <a:off x="2416" y="1008"/>
                <a:ext cx="311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4">
                    <a:moveTo>
                      <a:pt x="0" y="4"/>
                    </a:moveTo>
                    <a:lnTo>
                      <a:pt x="311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18"/>
              <p:cNvSpPr>
                <a:spLocks/>
              </p:cNvSpPr>
              <p:nvPr/>
            </p:nvSpPr>
            <p:spPr bwMode="auto">
              <a:xfrm>
                <a:off x="2424" y="832"/>
                <a:ext cx="310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04" y="0"/>
                  </a:cxn>
                </a:cxnLst>
                <a:rect l="0" t="0" r="r" b="b"/>
                <a:pathLst>
                  <a:path w="3104" h="1">
                    <a:moveTo>
                      <a:pt x="0" y="0"/>
                    </a:moveTo>
                    <a:lnTo>
                      <a:pt x="3104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19"/>
              <p:cNvSpPr>
                <a:spLocks/>
              </p:cNvSpPr>
              <p:nvPr/>
            </p:nvSpPr>
            <p:spPr bwMode="auto">
              <a:xfrm>
                <a:off x="2432" y="656"/>
                <a:ext cx="3092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092" y="0"/>
                  </a:cxn>
                </a:cxnLst>
                <a:rect l="0" t="0" r="r" b="b"/>
                <a:pathLst>
                  <a:path w="3092" h="8">
                    <a:moveTo>
                      <a:pt x="0" y="8"/>
                    </a:moveTo>
                    <a:lnTo>
                      <a:pt x="3092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0"/>
              <p:cNvSpPr>
                <a:spLocks/>
              </p:cNvSpPr>
              <p:nvPr/>
            </p:nvSpPr>
            <p:spPr bwMode="auto">
              <a:xfrm>
                <a:off x="2440" y="472"/>
                <a:ext cx="3088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88" y="12"/>
                  </a:cxn>
                </a:cxnLst>
                <a:rect l="0" t="0" r="r" b="b"/>
                <a:pathLst>
                  <a:path w="3088" h="12">
                    <a:moveTo>
                      <a:pt x="0" y="0"/>
                    </a:moveTo>
                    <a:lnTo>
                      <a:pt x="3088" y="1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1"/>
              <p:cNvSpPr>
                <a:spLocks/>
              </p:cNvSpPr>
              <p:nvPr/>
            </p:nvSpPr>
            <p:spPr bwMode="auto">
              <a:xfrm>
                <a:off x="2416" y="3644"/>
                <a:ext cx="311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6" y="0"/>
                  </a:cxn>
                </a:cxnLst>
                <a:rect l="0" t="0" r="r" b="b"/>
                <a:pathLst>
                  <a:path w="3116" h="1">
                    <a:moveTo>
                      <a:pt x="0" y="0"/>
                    </a:moveTo>
                    <a:lnTo>
                      <a:pt x="3116" y="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22"/>
              <p:cNvSpPr>
                <a:spLocks/>
              </p:cNvSpPr>
              <p:nvPr/>
            </p:nvSpPr>
            <p:spPr bwMode="auto">
              <a:xfrm>
                <a:off x="5528" y="488"/>
                <a:ext cx="1" cy="3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36"/>
                  </a:cxn>
                </a:cxnLst>
                <a:rect l="0" t="0" r="r" b="b"/>
                <a:pathLst>
                  <a:path w="1" h="3136">
                    <a:moveTo>
                      <a:pt x="0" y="0"/>
                    </a:moveTo>
                    <a:lnTo>
                      <a:pt x="0" y="3136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4"/>
              <p:cNvSpPr>
                <a:spLocks/>
              </p:cNvSpPr>
              <p:nvPr/>
            </p:nvSpPr>
            <p:spPr bwMode="auto">
              <a:xfrm>
                <a:off x="5136" y="480"/>
                <a:ext cx="4" cy="316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8"/>
                  </a:cxn>
                </a:cxnLst>
                <a:rect l="0" t="0" r="r" b="b"/>
                <a:pathLst>
                  <a:path w="4" h="3168">
                    <a:moveTo>
                      <a:pt x="4" y="0"/>
                    </a:moveTo>
                    <a:lnTo>
                      <a:pt x="0" y="3168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25"/>
              <p:cNvSpPr>
                <a:spLocks/>
              </p:cNvSpPr>
              <p:nvPr/>
            </p:nvSpPr>
            <p:spPr bwMode="auto">
              <a:xfrm>
                <a:off x="4944" y="480"/>
                <a:ext cx="1" cy="3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60"/>
                  </a:cxn>
                </a:cxnLst>
                <a:rect l="0" t="0" r="r" b="b"/>
                <a:pathLst>
                  <a:path w="1" h="3160">
                    <a:moveTo>
                      <a:pt x="0" y="0"/>
                    </a:moveTo>
                    <a:lnTo>
                      <a:pt x="0" y="316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Freeform 26"/>
              <p:cNvSpPr>
                <a:spLocks/>
              </p:cNvSpPr>
              <p:nvPr/>
            </p:nvSpPr>
            <p:spPr bwMode="auto">
              <a:xfrm>
                <a:off x="4748" y="476"/>
                <a:ext cx="4" cy="317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72"/>
                  </a:cxn>
                </a:cxnLst>
                <a:rect l="0" t="0" r="r" b="b"/>
                <a:pathLst>
                  <a:path w="4" h="3172">
                    <a:moveTo>
                      <a:pt x="4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27"/>
              <p:cNvSpPr>
                <a:spLocks/>
              </p:cNvSpPr>
              <p:nvPr/>
            </p:nvSpPr>
            <p:spPr bwMode="auto">
              <a:xfrm>
                <a:off x="4544" y="472"/>
                <a:ext cx="14" cy="3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3191"/>
                  </a:cxn>
                </a:cxnLst>
                <a:rect l="0" t="0" r="r" b="b"/>
                <a:pathLst>
                  <a:path w="14" h="3191">
                    <a:moveTo>
                      <a:pt x="0" y="0"/>
                    </a:moveTo>
                    <a:lnTo>
                      <a:pt x="14" y="3191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28"/>
              <p:cNvSpPr>
                <a:spLocks/>
              </p:cNvSpPr>
              <p:nvPr/>
            </p:nvSpPr>
            <p:spPr bwMode="auto">
              <a:xfrm>
                <a:off x="4360" y="488"/>
                <a:ext cx="4" cy="316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0"/>
                  </a:cxn>
                </a:cxnLst>
                <a:rect l="0" t="0" r="r" b="b"/>
                <a:pathLst>
                  <a:path w="4" h="3160">
                    <a:moveTo>
                      <a:pt x="4" y="0"/>
                    </a:moveTo>
                    <a:lnTo>
                      <a:pt x="0" y="3160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6" name="Freeform 29"/>
              <p:cNvSpPr>
                <a:spLocks/>
              </p:cNvSpPr>
              <p:nvPr/>
            </p:nvSpPr>
            <p:spPr bwMode="auto">
              <a:xfrm>
                <a:off x="4168" y="488"/>
                <a:ext cx="1" cy="31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2"/>
                  </a:cxn>
                </a:cxnLst>
                <a:rect l="0" t="0" r="r" b="b"/>
                <a:pathLst>
                  <a:path w="1" h="3152">
                    <a:moveTo>
                      <a:pt x="0" y="0"/>
                    </a:moveTo>
                    <a:lnTo>
                      <a:pt x="0" y="315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7" name="Freeform 30"/>
              <p:cNvSpPr>
                <a:spLocks/>
              </p:cNvSpPr>
              <p:nvPr/>
            </p:nvSpPr>
            <p:spPr bwMode="auto">
              <a:xfrm>
                <a:off x="3776" y="464"/>
                <a:ext cx="11" cy="31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3199"/>
                  </a:cxn>
                </a:cxnLst>
                <a:rect l="0" t="0" r="r" b="b"/>
                <a:pathLst>
                  <a:path w="11" h="3199">
                    <a:moveTo>
                      <a:pt x="0" y="0"/>
                    </a:moveTo>
                    <a:lnTo>
                      <a:pt x="11" y="3199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31"/>
              <p:cNvSpPr>
                <a:spLocks/>
              </p:cNvSpPr>
              <p:nvPr/>
            </p:nvSpPr>
            <p:spPr bwMode="auto">
              <a:xfrm>
                <a:off x="3584" y="480"/>
                <a:ext cx="1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72"/>
                  </a:cxn>
                </a:cxnLst>
                <a:rect l="0" t="0" r="r" b="b"/>
                <a:pathLst>
                  <a:path w="1" h="3172">
                    <a:moveTo>
                      <a:pt x="0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32"/>
              <p:cNvSpPr>
                <a:spLocks/>
              </p:cNvSpPr>
              <p:nvPr/>
            </p:nvSpPr>
            <p:spPr bwMode="auto">
              <a:xfrm>
                <a:off x="3392" y="484"/>
                <a:ext cx="4" cy="316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4"/>
                  </a:cxn>
                </a:cxnLst>
                <a:rect l="0" t="0" r="r" b="b"/>
                <a:pathLst>
                  <a:path w="4" h="3164">
                    <a:moveTo>
                      <a:pt x="4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33"/>
              <p:cNvSpPr>
                <a:spLocks/>
              </p:cNvSpPr>
              <p:nvPr/>
            </p:nvSpPr>
            <p:spPr bwMode="auto">
              <a:xfrm>
                <a:off x="3192" y="480"/>
                <a:ext cx="8" cy="31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3164"/>
                  </a:cxn>
                </a:cxnLst>
                <a:rect l="0" t="0" r="r" b="b"/>
                <a:pathLst>
                  <a:path w="8" h="3164">
                    <a:moveTo>
                      <a:pt x="0" y="0"/>
                    </a:moveTo>
                    <a:lnTo>
                      <a:pt x="8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34"/>
              <p:cNvSpPr>
                <a:spLocks/>
              </p:cNvSpPr>
              <p:nvPr/>
            </p:nvSpPr>
            <p:spPr bwMode="auto">
              <a:xfrm>
                <a:off x="3004" y="480"/>
                <a:ext cx="4" cy="316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164"/>
                  </a:cxn>
                </a:cxnLst>
                <a:rect l="0" t="0" r="r" b="b"/>
                <a:pathLst>
                  <a:path w="4" h="3164">
                    <a:moveTo>
                      <a:pt x="4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35"/>
              <p:cNvSpPr>
                <a:spLocks/>
              </p:cNvSpPr>
              <p:nvPr/>
            </p:nvSpPr>
            <p:spPr bwMode="auto">
              <a:xfrm>
                <a:off x="2812" y="480"/>
                <a:ext cx="1" cy="31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72"/>
                  </a:cxn>
                </a:cxnLst>
                <a:rect l="0" t="0" r="r" b="b"/>
                <a:pathLst>
                  <a:path w="1" h="3172">
                    <a:moveTo>
                      <a:pt x="0" y="0"/>
                    </a:moveTo>
                    <a:lnTo>
                      <a:pt x="0" y="3172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36"/>
              <p:cNvSpPr>
                <a:spLocks/>
              </p:cNvSpPr>
              <p:nvPr/>
            </p:nvSpPr>
            <p:spPr bwMode="auto">
              <a:xfrm>
                <a:off x="2616" y="480"/>
                <a:ext cx="1" cy="31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64"/>
                  </a:cxn>
                </a:cxnLst>
                <a:rect l="0" t="0" r="r" b="b"/>
                <a:pathLst>
                  <a:path w="1" h="3164">
                    <a:moveTo>
                      <a:pt x="0" y="0"/>
                    </a:moveTo>
                    <a:lnTo>
                      <a:pt x="0" y="3164"/>
                    </a:lnTo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Line 37"/>
            <p:cNvSpPr>
              <a:spLocks noChangeShapeType="1"/>
            </p:cNvSpPr>
            <p:nvPr/>
          </p:nvSpPr>
          <p:spPr bwMode="auto">
            <a:xfrm>
              <a:off x="3730621" y="2579458"/>
              <a:ext cx="48974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38"/>
            <p:cNvSpPr>
              <a:spLocks noChangeShapeType="1"/>
            </p:cNvSpPr>
            <p:nvPr/>
          </p:nvSpPr>
          <p:spPr bwMode="auto">
            <a:xfrm flipV="1">
              <a:off x="6107105" y="1315288"/>
              <a:ext cx="0" cy="54006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Text Box 78"/>
            <p:cNvSpPr txBox="1">
              <a:spLocks noChangeArrowheads="1"/>
            </p:cNvSpPr>
            <p:nvPr/>
          </p:nvSpPr>
          <p:spPr bwMode="auto">
            <a:xfrm>
              <a:off x="5598681" y="1188354"/>
              <a:ext cx="354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/>
                <a:t>у</a:t>
              </a:r>
            </a:p>
          </p:txBody>
        </p:sp>
        <p:sp>
          <p:nvSpPr>
            <p:cNvPr id="9" name="Text Box 79"/>
            <p:cNvSpPr txBox="1">
              <a:spLocks noChangeArrowheads="1"/>
            </p:cNvSpPr>
            <p:nvPr/>
          </p:nvSpPr>
          <p:spPr bwMode="auto">
            <a:xfrm>
              <a:off x="8177324" y="2506567"/>
              <a:ext cx="3540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dirty="0" err="1"/>
                <a:t>х</a:t>
              </a:r>
              <a:endParaRPr lang="ru-RU" sz="2400" b="1" dirty="0"/>
            </a:p>
          </p:txBody>
        </p:sp>
      </p:grpSp>
      <p:sp>
        <p:nvSpPr>
          <p:cNvPr id="44" name="Полилиния 43"/>
          <p:cNvSpPr/>
          <p:nvPr/>
        </p:nvSpPr>
        <p:spPr>
          <a:xfrm>
            <a:off x="1296738" y="2643182"/>
            <a:ext cx="1692740" cy="2169185"/>
          </a:xfrm>
          <a:custGeom>
            <a:avLst/>
            <a:gdLst>
              <a:gd name="connsiteX0" fmla="*/ 0 w 1883229"/>
              <a:gd name="connsiteY0" fmla="*/ 1669143 h 1669143"/>
              <a:gd name="connsiteX1" fmla="*/ 217715 w 1883229"/>
              <a:gd name="connsiteY1" fmla="*/ 820057 h 1669143"/>
              <a:gd name="connsiteX2" fmla="*/ 468086 w 1883229"/>
              <a:gd name="connsiteY2" fmla="*/ 428171 h 1669143"/>
              <a:gd name="connsiteX3" fmla="*/ 936172 w 1883229"/>
              <a:gd name="connsiteY3" fmla="*/ 3628 h 1669143"/>
              <a:gd name="connsiteX4" fmla="*/ 1415143 w 1883229"/>
              <a:gd name="connsiteY4" fmla="*/ 406400 h 1669143"/>
              <a:gd name="connsiteX5" fmla="*/ 1665515 w 1883229"/>
              <a:gd name="connsiteY5" fmla="*/ 830943 h 1669143"/>
              <a:gd name="connsiteX6" fmla="*/ 1883229 w 1883229"/>
              <a:gd name="connsiteY6" fmla="*/ 1669143 h 1669143"/>
              <a:gd name="connsiteX0" fmla="*/ 0 w 1883229"/>
              <a:gd name="connsiteY0" fmla="*/ 1669143 h 1669143"/>
              <a:gd name="connsiteX1" fmla="*/ 468086 w 1883229"/>
              <a:gd name="connsiteY1" fmla="*/ 428171 h 1669143"/>
              <a:gd name="connsiteX2" fmla="*/ 936172 w 1883229"/>
              <a:gd name="connsiteY2" fmla="*/ 3628 h 1669143"/>
              <a:gd name="connsiteX3" fmla="*/ 1415143 w 1883229"/>
              <a:gd name="connsiteY3" fmla="*/ 406400 h 1669143"/>
              <a:gd name="connsiteX4" fmla="*/ 1665515 w 1883229"/>
              <a:gd name="connsiteY4" fmla="*/ 830943 h 1669143"/>
              <a:gd name="connsiteX5" fmla="*/ 1883229 w 1883229"/>
              <a:gd name="connsiteY5" fmla="*/ 1669143 h 1669143"/>
              <a:gd name="connsiteX0" fmla="*/ 0 w 1883229"/>
              <a:gd name="connsiteY0" fmla="*/ 1669143 h 1669143"/>
              <a:gd name="connsiteX1" fmla="*/ 468086 w 1883229"/>
              <a:gd name="connsiteY1" fmla="*/ 428171 h 1669143"/>
              <a:gd name="connsiteX2" fmla="*/ 936172 w 1883229"/>
              <a:gd name="connsiteY2" fmla="*/ 3628 h 1669143"/>
              <a:gd name="connsiteX3" fmla="*/ 1415143 w 1883229"/>
              <a:gd name="connsiteY3" fmla="*/ 406400 h 1669143"/>
              <a:gd name="connsiteX4" fmla="*/ 1883229 w 1883229"/>
              <a:gd name="connsiteY4" fmla="*/ 1669143 h 1669143"/>
              <a:gd name="connsiteX0" fmla="*/ 142908 w 2026137"/>
              <a:gd name="connsiteY0" fmla="*/ 1669143 h 2169185"/>
              <a:gd name="connsiteX1" fmla="*/ 0 w 2026137"/>
              <a:gd name="connsiteY1" fmla="*/ 2169185 h 2169185"/>
              <a:gd name="connsiteX2" fmla="*/ 610994 w 2026137"/>
              <a:gd name="connsiteY2" fmla="*/ 428171 h 2169185"/>
              <a:gd name="connsiteX3" fmla="*/ 1079080 w 2026137"/>
              <a:gd name="connsiteY3" fmla="*/ 3628 h 2169185"/>
              <a:gd name="connsiteX4" fmla="*/ 1558051 w 2026137"/>
              <a:gd name="connsiteY4" fmla="*/ 406400 h 2169185"/>
              <a:gd name="connsiteX5" fmla="*/ 2026137 w 2026137"/>
              <a:gd name="connsiteY5" fmla="*/ 1669143 h 2169185"/>
              <a:gd name="connsiteX0" fmla="*/ 0 w 2026137"/>
              <a:gd name="connsiteY0" fmla="*/ 2169185 h 2169185"/>
              <a:gd name="connsiteX1" fmla="*/ 610994 w 2026137"/>
              <a:gd name="connsiteY1" fmla="*/ 428171 h 2169185"/>
              <a:gd name="connsiteX2" fmla="*/ 1079080 w 2026137"/>
              <a:gd name="connsiteY2" fmla="*/ 3628 h 2169185"/>
              <a:gd name="connsiteX3" fmla="*/ 1558051 w 2026137"/>
              <a:gd name="connsiteY3" fmla="*/ 406400 h 2169185"/>
              <a:gd name="connsiteX4" fmla="*/ 2026137 w 2026137"/>
              <a:gd name="connsiteY4" fmla="*/ 1669143 h 2169185"/>
              <a:gd name="connsiteX0" fmla="*/ 0 w 2168981"/>
              <a:gd name="connsiteY0" fmla="*/ 2169185 h 2169185"/>
              <a:gd name="connsiteX1" fmla="*/ 610994 w 2168981"/>
              <a:gd name="connsiteY1" fmla="*/ 428171 h 2169185"/>
              <a:gd name="connsiteX2" fmla="*/ 1079080 w 2168981"/>
              <a:gd name="connsiteY2" fmla="*/ 3628 h 2169185"/>
              <a:gd name="connsiteX3" fmla="*/ 1558051 w 2168981"/>
              <a:gd name="connsiteY3" fmla="*/ 406400 h 2169185"/>
              <a:gd name="connsiteX4" fmla="*/ 2168981 w 2168981"/>
              <a:gd name="connsiteY4" fmla="*/ 2169185 h 216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8981" h="2169185">
                <a:moveTo>
                  <a:pt x="0" y="2169185"/>
                </a:moveTo>
                <a:cubicBezTo>
                  <a:pt x="78014" y="1962356"/>
                  <a:pt x="431147" y="789097"/>
                  <a:pt x="610994" y="428171"/>
                </a:cubicBezTo>
                <a:cubicBezTo>
                  <a:pt x="790841" y="67245"/>
                  <a:pt x="921237" y="7256"/>
                  <a:pt x="1079080" y="3628"/>
                </a:cubicBezTo>
                <a:cubicBezTo>
                  <a:pt x="1236923" y="0"/>
                  <a:pt x="1376401" y="45474"/>
                  <a:pt x="1558051" y="406400"/>
                </a:cubicBezTo>
                <a:cubicBezTo>
                  <a:pt x="1739701" y="767326"/>
                  <a:pt x="2071463" y="1906114"/>
                  <a:pt x="2168981" y="2169185"/>
                </a:cubicBezTo>
              </a:path>
            </a:pathLst>
          </a:cu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81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(1;5)</a:t>
            </a:r>
          </a:p>
          <a:p>
            <a:r>
              <a:rPr lang="ru-RU" dirty="0" smtClean="0"/>
              <a:t>(-</a:t>
            </a:r>
            <a:r>
              <a:rPr lang="ru-RU" dirty="0"/>
              <a:t> </a:t>
            </a:r>
            <a:r>
              <a:rPr lang="ru-RU" dirty="0" smtClean="0"/>
              <a:t>∞ ;-2)</a:t>
            </a:r>
            <a:r>
              <a:rPr lang="en-US" dirty="0"/>
              <a:t> U</a:t>
            </a:r>
            <a:r>
              <a:rPr lang="ru-RU" dirty="0" smtClean="0"/>
              <a:t> (1,8; +∞)</a:t>
            </a:r>
          </a:p>
          <a:p>
            <a:r>
              <a:rPr lang="ru-RU" dirty="0" smtClean="0"/>
              <a:t>Решения нет</a:t>
            </a:r>
          </a:p>
          <a:p>
            <a:r>
              <a:rPr lang="ru-RU" dirty="0" smtClean="0"/>
              <a:t>Любое </a:t>
            </a:r>
            <a:r>
              <a:rPr lang="ru-RU" dirty="0" smtClean="0"/>
              <a:t>число   </a:t>
            </a:r>
            <a:r>
              <a:rPr lang="ru-RU" dirty="0" smtClean="0"/>
              <a:t>или </a:t>
            </a:r>
            <a:r>
              <a:rPr lang="ru-RU" dirty="0"/>
              <a:t>(- ∞ </a:t>
            </a:r>
            <a:r>
              <a:rPr lang="ru-RU" dirty="0" smtClean="0"/>
              <a:t>;+</a:t>
            </a:r>
            <a:r>
              <a:rPr lang="ru-RU" dirty="0"/>
              <a:t>∞)</a:t>
            </a:r>
          </a:p>
          <a:p>
            <a:r>
              <a:rPr lang="ru-RU" dirty="0" smtClean="0"/>
              <a:t>Решения </a:t>
            </a:r>
            <a:r>
              <a:rPr lang="ru-RU" dirty="0" smtClean="0"/>
              <a:t>нет</a:t>
            </a:r>
          </a:p>
          <a:p>
            <a:r>
              <a:rPr lang="ru-RU" dirty="0" smtClean="0"/>
              <a:t>( </a:t>
            </a:r>
            <a:r>
              <a:rPr lang="ru-RU" dirty="0"/>
              <a:t>-∞</a:t>
            </a:r>
            <a:r>
              <a:rPr lang="ru-RU" dirty="0" smtClean="0"/>
              <a:t> -3)</a:t>
            </a:r>
            <a:r>
              <a:rPr lang="en-US" dirty="0" smtClean="0"/>
              <a:t> </a:t>
            </a:r>
            <a:r>
              <a:rPr lang="en-US" dirty="0"/>
              <a:t>U</a:t>
            </a:r>
            <a:r>
              <a:rPr lang="ru-RU" dirty="0" smtClean="0"/>
              <a:t> (-3; +∞</a:t>
            </a:r>
            <a:r>
              <a:rPr lang="ru-RU" dirty="0" smtClean="0"/>
              <a:t>)   (  или  любое число кроме х=-3)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4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0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149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Тема Office</vt:lpstr>
      <vt:lpstr>Решение неравенств  второй степени с одной переменной</vt:lpstr>
      <vt:lpstr> найди решение f(x) &gt; 0, запиши ответ </vt:lpstr>
      <vt:lpstr>f(x)&lt;0</vt:lpstr>
      <vt:lpstr>f(x)&gt;0</vt:lpstr>
      <vt:lpstr>f(x)&gt;0</vt:lpstr>
      <vt:lpstr>f(x)&lt;0</vt:lpstr>
      <vt:lpstr>f(x)&lt;0</vt:lpstr>
      <vt:lpstr>ответы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неравенств и систем неравенств второй степени с одной переменной</dc:title>
  <cp:lastModifiedBy>TV</cp:lastModifiedBy>
  <cp:revision>16</cp:revision>
  <dcterms:modified xsi:type="dcterms:W3CDTF">2022-11-14T16:42:43Z</dcterms:modified>
</cp:coreProperties>
</file>