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14.1.25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6E6F22-13C5-4B18-81F9-125CDC3F6DB1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73200" y="260640"/>
            <a:ext cx="8077320" cy="192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Устранение детской неуспешности и профессиональных дефицитов учителя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6063120" y="3717000"/>
            <a:ext cx="26640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Учитель математики МБОУ Мурыгинской СШ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Швецова Е.В.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7" descr=""/>
          <p:cNvPicPr/>
          <p:nvPr/>
        </p:nvPicPr>
        <p:blipFill>
          <a:blip r:embed="rId1"/>
          <a:srcRect l="28930" t="20157" r="27912" b="23484"/>
          <a:stretch/>
        </p:blipFill>
        <p:spPr>
          <a:xfrm>
            <a:off x="676440" y="2349000"/>
            <a:ext cx="4687200" cy="3267720"/>
          </a:xfrm>
          <a:prstGeom prst="rect">
            <a:avLst/>
          </a:prstGeom>
          <a:ln>
            <a:noFill/>
          </a:ln>
        </p:spPr>
      </p:pic>
      <p:sp>
        <p:nvSpPr>
          <p:cNvPr id="42" name="CustomShape 3"/>
          <p:cNvSpPr/>
          <p:nvPr/>
        </p:nvSpPr>
        <p:spPr>
          <a:xfrm>
            <a:off x="3884400" y="6021360"/>
            <a:ext cx="1479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Мурыгино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2024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1" descr=""/>
          <p:cNvPicPr/>
          <p:nvPr/>
        </p:nvPicPr>
        <p:blipFill>
          <a:blip r:embed="rId1"/>
          <a:srcRect l="20787" t="30236" r="26020" b="11855"/>
          <a:stretch/>
        </p:blipFill>
        <p:spPr>
          <a:xfrm>
            <a:off x="556200" y="891360"/>
            <a:ext cx="4591440" cy="318528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Виды работ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Рисунок 3" descr=""/>
          <p:cNvPicPr/>
          <p:nvPr/>
        </p:nvPicPr>
        <p:blipFill>
          <a:blip r:embed="rId2"/>
          <a:srcRect l="20353" t="34114" r="26020" b="16772"/>
          <a:stretch/>
        </p:blipFill>
        <p:spPr>
          <a:xfrm>
            <a:off x="4428000" y="3069000"/>
            <a:ext cx="4500720" cy="3312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Виды работ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Рисунок 5" descr=""/>
          <p:cNvPicPr/>
          <p:nvPr/>
        </p:nvPicPr>
        <p:blipFill>
          <a:blip r:embed="rId1"/>
          <a:srcRect l="20644" t="26363" r="25004" b="17283"/>
          <a:stretch/>
        </p:blipFill>
        <p:spPr>
          <a:xfrm>
            <a:off x="467640" y="891360"/>
            <a:ext cx="8352720" cy="5633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Виды работ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Рисунок 3" descr=""/>
          <p:cNvPicPr/>
          <p:nvPr/>
        </p:nvPicPr>
        <p:blipFill>
          <a:blip r:embed="rId1"/>
          <a:srcRect l="23552" t="26619" r="29511" b="9267"/>
          <a:stretch/>
        </p:blipFill>
        <p:spPr>
          <a:xfrm>
            <a:off x="827640" y="1052640"/>
            <a:ext cx="7920360" cy="54003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Виды работ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Рисунок 4" descr=""/>
          <p:cNvPicPr/>
          <p:nvPr/>
        </p:nvPicPr>
        <p:blipFill>
          <a:blip r:embed="rId1"/>
          <a:srcRect l="20060" t="30753" r="24133" b="24011"/>
          <a:stretch/>
        </p:blipFill>
        <p:spPr>
          <a:xfrm>
            <a:off x="576000" y="1052640"/>
            <a:ext cx="7956000" cy="5256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Виды работ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Рисунок 3" descr=""/>
          <p:cNvPicPr/>
          <p:nvPr/>
        </p:nvPicPr>
        <p:blipFill>
          <a:blip r:embed="rId1"/>
          <a:srcRect l="24858" t="19385" r="29074" b="20640"/>
          <a:stretch/>
        </p:blipFill>
        <p:spPr>
          <a:xfrm>
            <a:off x="755640" y="1052640"/>
            <a:ext cx="7776360" cy="51123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2" descr=""/>
          <p:cNvPicPr/>
          <p:nvPr/>
        </p:nvPicPr>
        <p:blipFill>
          <a:blip r:embed="rId1"/>
          <a:srcRect l="21806" t="31531" r="27475" b="15994"/>
          <a:stretch/>
        </p:blipFill>
        <p:spPr>
          <a:xfrm>
            <a:off x="755640" y="980640"/>
            <a:ext cx="8173080" cy="568836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Формирующие оценивание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Техники ФО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Рисунок 4" descr=""/>
          <p:cNvPicPr/>
          <p:nvPr/>
        </p:nvPicPr>
        <p:blipFill>
          <a:blip r:embed="rId1"/>
          <a:srcRect l="21368" t="35148" r="27475" b="31511"/>
          <a:stretch/>
        </p:blipFill>
        <p:spPr>
          <a:xfrm>
            <a:off x="576000" y="1124640"/>
            <a:ext cx="8028000" cy="48963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Техники ФО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Рисунок 5" descr=""/>
          <p:cNvPicPr/>
          <p:nvPr/>
        </p:nvPicPr>
        <p:blipFill>
          <a:blip r:embed="rId1"/>
          <a:srcRect l="20704" t="27653" r="24193" b="11152"/>
          <a:stretch/>
        </p:blipFill>
        <p:spPr>
          <a:xfrm>
            <a:off x="576000" y="891360"/>
            <a:ext cx="8244000" cy="55616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75" name="CustomShape 1"></p:cNvPr><p:cNvSpPr/><p:nvPr/></p:nvSpPr><p:spPr><a:xfrm><a:off x="576000" y="245160"/><a:ext cx="8352720" cy="639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lang="ru-RU" sz="3600" spc="-1" strike="noStrike"><a:solidFill><a:srgbClr val="558ed5"/></a:solidFill><a:uFill><a:solidFill><a:srgbClr val="ffffff"/></a:solidFill></a:uFill><a:latin typeface="Calibri"/></a:rPr><a:t>Техники ФО</a:t></a:r><a:endParaRPr lang="ru-RU" sz="1800" spc="-1" strike="noStrike"><a:solidFill><a:srgbClr val="000000"/></a:solidFill><a:uFill><a:solidFill><a:srgbClr val="ffffff"/></a:solidFill></a:uFill><a:latin typeface="Arial"/></a:endParaRPr></a:p></p:txBody></p:sp><p:sp><p:nvSpPr><p:cNvPr id="76" name="CustomShape 2"></p:cNvPr><p:cNvSpPr/><p:nvPr/></p:nvSpPr><p:spPr><a:xfrm><a:off x="606600" y="662400"/><a:ext cx="8352720" cy="639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pPr algn="ctr"><a:lnSpc><a:spcPct val="100000"/></a:lnSpc></a:pPr><a:r><a:rPr lang="ru-RU" sz="3600" spc="-1" strike="noStrike"><a:solidFill><a:srgbClr val="558ed5"/></a:solidFill><a:uFill><a:solidFill><a:srgbClr val="ffffff"/></a:solidFill></a:uFill><a:latin typeface="Calibri"/></a:rPr><a:t>Листы индивидуальных достижений</a:t></a:r><a:endParaRPr lang="ru-RU" sz="1800" spc="-1" strike="noStrike"><a:solidFill><a:srgbClr val="000000"/></a:solidFill><a:uFill><a:solidFill><a:srgbClr val="ffffff"/></a:solidFill></a:uFill><a:latin typeface="Arial"/></a:endParaRPr></a:p></p:txBody></p:sp><p:pic><p:nvPicPr><p:cNvPr id="77" name="Рисунок 7" descr=""/><p:cNvPicPr/><p:nvPr/></p:nvPicPr><p:blipFill><a:blip r:embed="rId1"></a:blip><a:srcRect l="20353" t="42648" r="23405" b="26855"/><a:stretch/></p:blipFill><p:spPr><a:xfrm><a:off x="560160" y="1280160"/><a:ext cx="8259840" cy="2148480"/></a:xfrm><a:prstGeom prst="rect"><a:avLst/></a:prstGeom><a:ln><a:noFill/></a:ln></p:spPr></p:pic><p:graphicFrame><p:nvGraphicFramePr><p:cNvPr id="78" name="Table 3"/><p:cNvGraphicFramePr/><p:nvPr/></p:nvGraphicFramePr><p:xfrm><a:off x="395640" y="3789000"/><a:ext cx="8424720" cy="2664000"/></p:xfrm><a:graphic><a:graphicData uri="http://schemas.openxmlformats.org/drawingml/2006/table"><a:tbl><a:tblPr/><a:tblGrid><a:gridCol w="474120"/><a:gridCol w="795960"/><a:gridCol w="715680"/><a:gridCol w="884520"/><a:gridCol w="768960"/><a:gridCol w="562680"/><a:gridCol w="592920"/><a:gridCol w="736560"/><a:gridCol w="737640"/><a:gridCol w="731520"/><a:gridCol w="474120"/><a:gridCol w="474120"/><a:gridCol w="475920"/></a:tblGrid><a:tr h="1448640"><a:tc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Старт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 gridSpan="3"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Математический квиз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Pr><a:solidFill><a:srgbClr val="729fcf"/></a:solidFill></a:tcPr></a:tc><a:tcPr><a:solidFill><a:srgbClr val="729fcf"/></a:solidFill></a:tcPr></a:tc><a:tc gridSpan="2"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Задачи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Pr><a:solidFill><a:srgbClr val="729fcf"/></a:solidFill></a:tcPr></a:tc><a:tc gridSpan="3"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Самостоятельная работа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Pr><a:solidFill><a:srgbClr val="729fcf"/></a:solidFill></a:tcPr></a:tc><a:tcPr><a:solidFill><a:srgbClr val="729fcf"/></a:solidFill></a:tcPr></a:tc><a:tc gridSpan="2"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Дополнительная задача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a:tcPr><a:solidFill><a:srgbClr val="729fcf"/></a:solidFill></a:tcPr></a:tc><a:tc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Оценка за урок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38160"><a:solidFill><a:srgbClr val="ffffff"/></a:solidFill></a:lnB><a:solidFill><a:srgbClr val="4f81bd"/></a:solidFill></a:tcPr></a:tc></a:tr><a:tr h="196200"><a:tc><a:txBody><a:bodyPr lIns="68400" rIns="68400" tIns="0" bIns="0"></a:bodyPr><a:p><a:pPr algn="ctr"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№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4f81bd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1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1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2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3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1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2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1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2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3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1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2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 rowSpan="2"><a:txBody><a:bodyPr lIns="68400" rIns="68400" tIns="0" bIns="0"></a:bodyPr><a:p><a:pPr algn="ctr"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/a:tr><a:tr h="405000"><a:tc><a:txBody><a:bodyPr lIns="68400" rIns="68400" tIns="0" bIns="0"></a:bodyPr><a:p><a:pPr algn="ctr"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Балл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4f81bd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e9ecf3"/></a:solidFill></a:tcPr></a:tc><a:tcPr><a:solidFill><a:srgbClr val="729fcf"/></a:solidFill></a:tcPr></a:tc></a:tr><a:tr h="614160"><a:tc><a:txBody><a:bodyPr lIns="68400" rIns="68400" tIns="0" bIns="0"></a:bodyPr><a:p><a:pPr><a:lnSpc><a:spcPct val="115000"/></a:lnSpc></a:pPr><a:r><a:rPr b="1" lang="ru-RU" sz="1100" spc="-1" strike="noStrike"><a:solidFill><a:srgbClr val="ffffff"/></a:solidFill><a:uFill><a:solidFill><a:srgbClr val="ffffff"/></a:solidFill></a:uFill><a:latin typeface="Calibri"/></a:rPr><a:t>Итого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4f81bd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 gridSpan="3"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Pr><a:solidFill><a:srgbClr val="729fcf"/></a:solidFill></a:tcPr></a:tc><a:tcPr><a:solidFill><a:srgbClr val="729fcf"/></a:solidFill></a:tcPr></a:tc><a:tc gridSpan="2"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Pr><a:solidFill><a:srgbClr val="729fcf"/></a:solidFill></a:tcPr></a:tc><a:tc gridSpan="3"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Pr><a:solidFill><a:srgbClr val="729fcf"/></a:solidFill></a:tcPr></a:tc><a:tcPr><a:solidFill><a:srgbClr val="729fcf"/></a:solidFill></a:tcPr></a:tc><a:tc gridSpan="2"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a:tcPr><a:solidFill><a:srgbClr val="729fcf"/></a:solidFill></a:tcPr></a:tc><a:tc><a:txBody><a:bodyPr lIns="68400" rIns="68400" tIns="0" bIns="0"></a:bodyPr><a:p><a:pPr><a:lnSpc><a:spcPct val="115000"/></a:lnSpc></a:pPr><a:r><a:rPr lang="ru-RU" sz="1100" spc="-1" strike="noStrike"><a:solidFill><a:srgbClr val="000000"/></a:solidFill><a:uFill><a:solidFill><a:srgbClr val="ffffff"/></a:solidFill></a:uFill><a:latin typeface="Calibri"/></a:rPr><a:t> </a:t></a:r><a:endParaRPr lang="ru-RU" sz="1800" spc="-1" strike="noStrike"><a:solidFill><a:srgbClr val="000000"/></a:solidFill><a:uFill><a:solidFill><a:srgbClr val="ffffff"/></a:solidFill></a:uFill><a:latin typeface="Arial"/></a:endParaRPr></a:p></a:txBody><a:tcPr marL="68400" marR="68400"><a:lnL w="12240"><a:solidFill><a:srgbClr val="ffffff"/></a:solidFill></a:lnL><a:lnR w="12240"><a:solidFill><a:srgbClr val="ffffff"/></a:solidFill></a:lnR><a:lnT w="12240"><a:solidFill><a:srgbClr val="ffffff"/></a:solidFill></a:lnT><a:lnB w="12240"><a:solidFill><a:srgbClr val="ffffff"/></a:solidFill></a:lnB><a:solidFill><a:srgbClr val="d0d8e7"/></a:solidFill></a:tcPr></a:tc></a:tr></a:tbl></a:graphicData></a:graphic></p:graphicFrame></p:spTree></p:cSld>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 descr=""/>
          <p:cNvPicPr/>
          <p:nvPr/>
        </p:nvPicPr>
        <p:blipFill>
          <a:blip r:embed="rId1"/>
          <a:srcRect l="22971" t="58942" r="27182" b="10300"/>
          <a:stretch/>
        </p:blipFill>
        <p:spPr>
          <a:xfrm>
            <a:off x="576000" y="2418480"/>
            <a:ext cx="8100000" cy="36745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576000" y="245160"/>
            <a:ext cx="83527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Дети очень разные: одни яркие, талантливые, другие не очень.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f7964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 каждый должен самореализоваться!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39640" y="692640"/>
            <a:ext cx="8208720" cy="52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Актуальная проблема школ – «не потерять», «не упустить» учащихся с низкими учебными возможностями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УВИДЕТЬ И ПОНЯТЬ ПРОБЛЕМУ – НАПОЛОВИНУ РЕШИТЬ ЕЕ, ЕСЛИ ЖЕ НЕ ВИДИШЬ ПРОБЛЕМУ, ЭТО ЗНАЧИТ, ЧТО ОНА В ТЕБЕ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39640" y="404640"/>
            <a:ext cx="8280720" cy="551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Причины неуспешности: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Отставание</a:t>
            </a: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процесс накапливания невыполнений требований.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Неуспеваемость – </a:t>
            </a: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несоответствие подготовки учащихся требованиям содержания образования, фиксируемое по истечении какого – либо значительного отрезка процесса обучения – цепочки уроков, посвященных изучению одной темы или раздела курса, учебной четверти, полугодия, года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23640" y="404640"/>
            <a:ext cx="5976360" cy="61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2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Кого учить?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Особенности неуспешности у учащихся: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Низкий уровень умственного развития.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Несформированность учебных навыков.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Дефицит внимания с гиперактивностью.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Отсутствие познавательного интереса.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Конфликтные отношения.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Низкий познавательный интерес.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Низкий уровень развития словесно-логического мышления.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Низкая работоспособность</a:t>
            </a: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rcRect l="32417" t="23002" r="36924" b="12111"/>
          <a:stretch/>
        </p:blipFill>
        <p:spPr>
          <a:xfrm>
            <a:off x="6156000" y="1917000"/>
            <a:ext cx="2808000" cy="32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56560" y="1196640"/>
            <a:ext cx="8119440" cy="39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выяснить причину отставания;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определить действительный уровень знаний ученика;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«возвратить» на ту ступень обучения, где он будет соответствовать требованиям программы, Государственным Образовательным Стандартам.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формировать учебную мотивацию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539640" y="33264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Чему учить?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rcRect l="22096" t="36447" r="28056" b="9523"/>
          <a:stretch/>
        </p:blipFill>
        <p:spPr>
          <a:xfrm>
            <a:off x="107640" y="836640"/>
            <a:ext cx="8856720" cy="576036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539640" y="332640"/>
            <a:ext cx="8352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План работы по преодолению рисков учебной неуспешности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76000" y="0"/>
            <a:ext cx="8352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Оказание помощи слабоуспевающему ученику на уроке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Рисунок 4" descr=""/>
          <p:cNvPicPr/>
          <p:nvPr/>
        </p:nvPicPr>
        <p:blipFill>
          <a:blip r:embed="rId1"/>
          <a:srcRect l="22821" t="30497" r="26603" b="26850"/>
          <a:stretch/>
        </p:blipFill>
        <p:spPr>
          <a:xfrm>
            <a:off x="323640" y="3717000"/>
            <a:ext cx="8605080" cy="277848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" descr=""/>
          <p:cNvPicPr/>
          <p:nvPr/>
        </p:nvPicPr>
        <p:blipFill>
          <a:blip r:embed="rId2"/>
          <a:srcRect l="23405" t="23775" r="27038" b="13145"/>
          <a:stretch/>
        </p:blipFill>
        <p:spPr>
          <a:xfrm>
            <a:off x="323640" y="478080"/>
            <a:ext cx="8605080" cy="32385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827640" y="908640"/>
            <a:ext cx="777636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Разнообразить виды деятельности.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Проветривать кабинет.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Проводить физминутки.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Мотивировать потребности самосовершенствования, саморазвития, самореализации, самоопределения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повысить работоспособность?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" descr=""/>
          <p:cNvPicPr/>
          <p:nvPr/>
        </p:nvPicPr>
        <p:blipFill>
          <a:blip r:embed="rId1"/>
          <a:srcRect l="20206" t="32564" r="23986" b="10822"/>
          <a:stretch/>
        </p:blipFill>
        <p:spPr>
          <a:xfrm>
            <a:off x="467640" y="1196640"/>
            <a:ext cx="8496720" cy="53283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576000" y="245160"/>
            <a:ext cx="83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3600" spc="-1" strike="noStrike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Кому какая помощь нужна?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Application>LibreOffice/5.0.4.2$Windows_x86 LibreOffice_project/2b9802c1994aa0b7dc6079e128979269cf95bc78</Application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2024-04-11T19:27:33Z</dcterms:created>
  <dc:creator>Елена Швецова</dc:creator>
  <dc:language>ru-RU</dc:language>
  <cp:lastModifiedBy>Елена Швецова</cp:lastModifiedBy>
  <dcterms:modified xsi:type="dcterms:W3CDTF">2024-04-11T21:49:58Z</dcterms:modified>
  <cp:revision>13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